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4"/>
  </p:notesMasterIdLst>
  <p:sldIdLst>
    <p:sldId id="256" r:id="rId5"/>
    <p:sldId id="262" r:id="rId6"/>
    <p:sldId id="265" r:id="rId7"/>
    <p:sldId id="266" r:id="rId8"/>
    <p:sldId id="263" r:id="rId9"/>
    <p:sldId id="264" r:id="rId10"/>
    <p:sldId id="260" r:id="rId11"/>
    <p:sldId id="261" r:id="rId12"/>
    <p:sldId id="273" r:id="rId13"/>
    <p:sldId id="272" r:id="rId14"/>
    <p:sldId id="276" r:id="rId15"/>
    <p:sldId id="279" r:id="rId16"/>
    <p:sldId id="275" r:id="rId17"/>
    <p:sldId id="283" r:id="rId18"/>
    <p:sldId id="278" r:id="rId19"/>
    <p:sldId id="285" r:id="rId20"/>
    <p:sldId id="292" r:id="rId21"/>
    <p:sldId id="286" r:id="rId22"/>
    <p:sldId id="293" r:id="rId23"/>
    <p:sldId id="257" r:id="rId24"/>
    <p:sldId id="277" r:id="rId25"/>
    <p:sldId id="282" r:id="rId26"/>
    <p:sldId id="290" r:id="rId27"/>
    <p:sldId id="291" r:id="rId28"/>
    <p:sldId id="288" r:id="rId29"/>
    <p:sldId id="287" r:id="rId30"/>
    <p:sldId id="281" r:id="rId31"/>
    <p:sldId id="294" r:id="rId32"/>
    <p:sldId id="295" r:id="rId3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42F6C"/>
    <a:srgbClr val="4D4D4D"/>
    <a:srgbClr val="1063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66" autoAdjust="0"/>
    <p:restoredTop sz="87147" autoAdjust="0"/>
  </p:normalViewPr>
  <p:slideViewPr>
    <p:cSldViewPr>
      <p:cViewPr varScale="1">
        <p:scale>
          <a:sx n="61" d="100"/>
          <a:sy n="61" d="100"/>
        </p:scale>
        <p:origin x="-187" y="-8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62B055-A7C8-4348-A4F1-5E05A0ED77B0}" type="datetimeFigureOut">
              <a:rPr lang="en-US" smtClean="0"/>
              <a:t>8/7/2014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3295CC-D812-4795-AD4D-F1F2BA7AC5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85253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3843EA-08D8-4809-BF60-0FFD0497465C}" type="slidenum">
              <a:rPr lang="en-US" smtClean="0">
                <a:solidFill>
                  <a:prstClr val="black"/>
                </a:solidFill>
              </a:rPr>
              <a:pPr/>
              <a:t>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0117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NCATS is a catalyst for constructing</a:t>
            </a:r>
            <a:r>
              <a:rPr lang="en-US" baseline="0" dirty="0" smtClean="0"/>
              <a:t> an innovation highway for translation of health research.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3843EA-08D8-4809-BF60-0FFD0497465C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1120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NCATS is a catalyst for constructing</a:t>
            </a:r>
            <a:r>
              <a:rPr lang="en-US" baseline="0" dirty="0" smtClean="0"/>
              <a:t> an innovation highway for translation of health research.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3843EA-08D8-4809-BF60-0FFD0497465C}" type="slidenum">
              <a:rPr lang="en-US" smtClean="0">
                <a:solidFill>
                  <a:prstClr val="black"/>
                </a:solidFill>
              </a:rPr>
              <a:pPr/>
              <a:t>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71120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3295CC-D812-4795-AD4D-F1F2BA7AC59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3754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3295CC-D812-4795-AD4D-F1F2BA7AC59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689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3843EA-08D8-4809-BF60-0FFD0497465C}" type="slidenum">
              <a:rPr lang="en-US" smtClean="0">
                <a:solidFill>
                  <a:prstClr val="black"/>
                </a:solidFill>
              </a:rPr>
              <a:pPr/>
              <a:t>24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41871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/>
              <a:t>NCATS suggested using  a 3-way research collaboration agreement (RCA)</a:t>
            </a:r>
          </a:p>
          <a:p>
            <a:r>
              <a:rPr lang="en-US" sz="1800" dirty="0" err="1"/>
              <a:t>Organovo</a:t>
            </a:r>
            <a:r>
              <a:rPr lang="en-US" sz="1800" dirty="0"/>
              <a:t> requested establishment of Joint Research Committee, IP and licensing terms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B78BDE-4FA5-430A-9C08-34475E2BEF75}" type="slidenum">
              <a:rPr lang="en-US" smtClean="0">
                <a:solidFill>
                  <a:prstClr val="black"/>
                </a:solidFill>
              </a:rPr>
              <a:pPr/>
              <a:t>25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74592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469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234635" indent="-234635"/>
            <a:endParaRPr lang="en-US" dirty="0" smtClean="0">
              <a:latin typeface="Arial" pitchFamily="34" charset="0"/>
              <a:ea typeface="ＭＳ Ｐゴシック"/>
              <a:cs typeface="ＭＳ Ｐゴシック"/>
            </a:endParaRPr>
          </a:p>
        </p:txBody>
      </p:sp>
      <p:sp>
        <p:nvSpPr>
          <p:cNvPr id="11469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27369"/>
            <a:fld id="{7CA46AB1-02E7-4A15-8E99-9F6EC1AC4C29}" type="slidenum">
              <a:rPr lang="en-US" smtClean="0">
                <a:solidFill>
                  <a:prstClr val="black"/>
                </a:solidFill>
                <a:latin typeface="Arial" pitchFamily="34" charset="0"/>
              </a:rPr>
              <a:pPr defTabSz="927369"/>
              <a:t>26</a:t>
            </a:fld>
            <a:endParaRPr lang="en-US" dirty="0" smtClean="0">
              <a:solidFill>
                <a:prstClr val="black"/>
              </a:solidFill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3843EA-08D8-4809-BF60-0FFD0497465C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7943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800" y="838201"/>
            <a:ext cx="7162800" cy="2133600"/>
          </a:xfrm>
        </p:spPr>
        <p:txBody>
          <a:bodyPr anchor="b">
            <a:normAutofit/>
          </a:bodyPr>
          <a:lstStyle>
            <a:lvl1pPr algn="l">
              <a:defRPr sz="3600">
                <a:solidFill>
                  <a:schemeClr val="bg1"/>
                </a:solidFill>
                <a:latin typeface="Trebuchet MS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352800"/>
            <a:ext cx="7162800" cy="1371600"/>
          </a:xfrm>
        </p:spPr>
        <p:txBody>
          <a:bodyPr>
            <a:normAutofit/>
          </a:bodyPr>
          <a:lstStyle>
            <a:lvl1pPr marL="0" indent="0" algn="r">
              <a:buNone/>
              <a:defRPr sz="2000" b="1" cap="all" baseline="0">
                <a:solidFill>
                  <a:schemeClr val="bg1"/>
                </a:solidFill>
                <a:latin typeface="Trebuchet MS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42596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Horizont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>
            <a:normAutofit/>
          </a:bodyPr>
          <a:lstStyle>
            <a:lvl1pPr>
              <a:defRPr sz="3600" b="1">
                <a:solidFill>
                  <a:srgbClr val="106379"/>
                </a:solidFill>
                <a:latin typeface="Trebuchet MS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200400" y="6324600"/>
            <a:ext cx="2133600" cy="365125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Trebuchet MS" pitchFamily="34" charset="0"/>
              </a:defRPr>
            </a:lvl1pPr>
          </a:lstStyle>
          <a:p>
            <a:fld id="{4C1A5566-1473-4D00-B97C-F753F50033F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457200" y="1524000"/>
            <a:ext cx="8229600" cy="4572000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63737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Vertic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152400"/>
            <a:ext cx="7467600" cy="1143000"/>
          </a:xfrm>
        </p:spPr>
        <p:txBody>
          <a:bodyPr>
            <a:normAutofit/>
          </a:bodyPr>
          <a:lstStyle>
            <a:lvl1pPr>
              <a:defRPr sz="3600" b="1">
                <a:solidFill>
                  <a:srgbClr val="106379"/>
                </a:solidFill>
                <a:latin typeface="Trebuchet MS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53400" y="6324600"/>
            <a:ext cx="533400" cy="365125"/>
          </a:xfrm>
        </p:spPr>
        <p:txBody>
          <a:bodyPr/>
          <a:lstStyle>
            <a:lvl1pPr algn="r">
              <a:defRPr>
                <a:solidFill>
                  <a:srgbClr val="4D4D4D"/>
                </a:solidFill>
                <a:latin typeface="Trebuchet MS" pitchFamily="34" charset="0"/>
              </a:defRPr>
            </a:lvl1pPr>
          </a:lstStyle>
          <a:p>
            <a:fld id="{4C1A5566-1473-4D00-B97C-F753F50033F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1219200" y="1524000"/>
            <a:ext cx="7467600" cy="4800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5290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1066800"/>
            <a:ext cx="7086600" cy="1895475"/>
          </a:xfrm>
        </p:spPr>
        <p:txBody>
          <a:bodyPr anchor="b">
            <a:normAutofit/>
          </a:bodyPr>
          <a:lstStyle>
            <a:lvl1pPr algn="l">
              <a:defRPr sz="2800" b="1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581400" y="6248400"/>
            <a:ext cx="2133600" cy="365125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Trebuchet MS" pitchFamily="34" charset="0"/>
              </a:defRPr>
            </a:lvl1pPr>
          </a:lstStyle>
          <a:p>
            <a:fld id="{4C1A5566-1473-4D00-B97C-F753F50033F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2269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24000"/>
            <a:ext cx="4038600" cy="4525963"/>
          </a:xfrm>
        </p:spPr>
        <p:txBody>
          <a:bodyPr>
            <a:normAutofit/>
          </a:bodyPr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524000"/>
            <a:ext cx="4038600" cy="4525963"/>
          </a:xfrm>
        </p:spPr>
        <p:txBody>
          <a:bodyPr>
            <a:normAutofit/>
          </a:bodyPr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3429000" y="6324600"/>
            <a:ext cx="2133600" cy="365125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Trebuchet MS" pitchFamily="34" charset="0"/>
              </a:defRPr>
            </a:lvl1pPr>
          </a:lstStyle>
          <a:p>
            <a:fld id="{4C1A5566-1473-4D00-B97C-F753F50033F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0741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solidFill>
            <a:srgbClr val="642F6C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21125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solidFill>
            <a:srgbClr val="642F6C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21125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3429000" y="6324600"/>
            <a:ext cx="2133600" cy="365125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Trebuchet MS" pitchFamily="34" charset="0"/>
              </a:defRPr>
            </a:lvl1pPr>
          </a:lstStyle>
          <a:p>
            <a:fld id="{4C1A5566-1473-4D00-B97C-F753F50033F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337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153400" y="6356350"/>
            <a:ext cx="533400" cy="365125"/>
          </a:xfrm>
        </p:spPr>
        <p:txBody>
          <a:bodyPr/>
          <a:lstStyle>
            <a:lvl1pPr>
              <a:defRPr>
                <a:solidFill>
                  <a:srgbClr val="4D4D4D"/>
                </a:solidFill>
                <a:latin typeface="Trebuchet MS" pitchFamily="34" charset="0"/>
              </a:defRPr>
            </a:lvl1pPr>
          </a:lstStyle>
          <a:p>
            <a:fld id="{4C1A5566-1473-4D00-B97C-F753F50033F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3850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153400" y="6356350"/>
            <a:ext cx="533400" cy="365125"/>
          </a:xfrm>
        </p:spPr>
        <p:txBody>
          <a:bodyPr/>
          <a:lstStyle>
            <a:lvl1pPr>
              <a:defRPr>
                <a:solidFill>
                  <a:srgbClr val="4D4D4D"/>
                </a:solidFill>
                <a:latin typeface="Trebuchet MS" pitchFamily="34" charset="0"/>
              </a:defRPr>
            </a:lvl1pPr>
          </a:lstStyle>
          <a:p>
            <a:fld id="{4C1A5566-1473-4D00-B97C-F753F50033F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9661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919662"/>
            <a:ext cx="6437312" cy="566738"/>
          </a:xfrm>
        </p:spPr>
        <p:txBody>
          <a:bodyPr anchor="b">
            <a:normAutofit/>
          </a:bodyPr>
          <a:lstStyle>
            <a:lvl1pPr algn="l">
              <a:defRPr sz="1800" b="1">
                <a:solidFill>
                  <a:srgbClr val="642F6C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52600" y="304800"/>
            <a:ext cx="6477000" cy="45688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519738"/>
            <a:ext cx="6437312" cy="804862"/>
          </a:xfrm>
        </p:spPr>
        <p:txBody>
          <a:bodyPr/>
          <a:lstStyle>
            <a:lvl1pPr marL="0" indent="0">
              <a:buNone/>
              <a:defRPr sz="1400">
                <a:solidFill>
                  <a:srgbClr val="642F6C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772400" y="6356350"/>
            <a:ext cx="457200" cy="365125"/>
          </a:xfrm>
        </p:spPr>
        <p:txBody>
          <a:bodyPr/>
          <a:lstStyle>
            <a:lvl1pPr>
              <a:defRPr>
                <a:solidFill>
                  <a:srgbClr val="4D4D4D"/>
                </a:solidFill>
                <a:latin typeface="Trebuchet MS" pitchFamily="34" charset="0"/>
              </a:defRPr>
            </a:lvl1pPr>
          </a:lstStyle>
          <a:p>
            <a:fld id="{4C1A5566-1473-4D00-B97C-F753F50033F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2231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240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1A5566-1473-4D00-B97C-F753F50033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4708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7" r:id="rId9"/>
  </p:sldLayoutIdLst>
  <p:txStyles>
    <p:titleStyle>
      <a:lvl1pPr algn="ctr" defTabSz="914400" rtl="0" eaLnBrk="1" latinLnBrk="0" hangingPunct="1">
        <a:spcBef>
          <a:spcPct val="0"/>
        </a:spcBef>
        <a:buNone/>
        <a:defRPr sz="3600" b="1" kern="1200">
          <a:solidFill>
            <a:srgbClr val="106379"/>
          </a:solidFill>
          <a:latin typeface="Trebuchet MS" pitchFamily="34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rgbClr val="4D4D4D"/>
        </a:buClr>
        <a:buFont typeface="Arial" pitchFamily="34" charset="0"/>
        <a:buChar char="•"/>
        <a:defRPr sz="2600" kern="1200">
          <a:solidFill>
            <a:srgbClr val="106379"/>
          </a:solidFill>
          <a:latin typeface="Trebuchet MS" pitchFamily="34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Clr>
          <a:srgbClr val="4D4D4D"/>
        </a:buClr>
        <a:buSzPct val="75000"/>
        <a:buFont typeface="Wingdings" pitchFamily="2" charset="2"/>
        <a:buChar char="Ø"/>
        <a:defRPr sz="2200" kern="1200">
          <a:solidFill>
            <a:srgbClr val="106379"/>
          </a:solidFill>
          <a:latin typeface="Trebuchet MS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rgbClr val="4D4D4D"/>
        </a:buClr>
        <a:buFont typeface="Wingdings" pitchFamily="2" charset="2"/>
        <a:buChar char="§"/>
        <a:defRPr sz="2000" kern="1200">
          <a:solidFill>
            <a:srgbClr val="106379"/>
          </a:solidFill>
          <a:latin typeface="Trebuchet MS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rgbClr val="4D4D4D"/>
        </a:buClr>
        <a:buFont typeface="Courier New" pitchFamily="49" charset="0"/>
        <a:buChar char="o"/>
        <a:defRPr sz="1800" kern="1200">
          <a:solidFill>
            <a:srgbClr val="106379"/>
          </a:solidFill>
          <a:latin typeface="Trebuchet MS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rgbClr val="4D4D4D"/>
        </a:buClr>
        <a:buFont typeface="Arial" pitchFamily="34" charset="0"/>
        <a:buChar char="»"/>
        <a:defRPr sz="1600" kern="1200">
          <a:solidFill>
            <a:srgbClr val="106379"/>
          </a:solidFill>
          <a:latin typeface="Trebuchet MS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ncats.nih.gov/about/ncats-council/wgs/engagement/patient-engagement.html" TargetMode="External"/><Relationship Id="rId4" Type="http://schemas.openxmlformats.org/officeDocument/2006/relationships/hyperlink" Target="https://www.rarediseasesnetwork.org/CPAG/" TargetMode="Externa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hyperlink" Target="http://www.ncats.nih.gov/" TargetMode="External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8.jpeg"/><Relationship Id="rId5" Type="http://schemas.openxmlformats.org/officeDocument/2006/relationships/image" Target="../media/image37.png"/><Relationship Id="rId4" Type="http://schemas.openxmlformats.org/officeDocument/2006/relationships/image" Target="../media/image36.png"/><Relationship Id="rId9" Type="http://schemas.openxmlformats.org/officeDocument/2006/relationships/hyperlink" Target="mailto:info@ncats.nih.gov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Translation of Discoveries to Impact on Health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6800" y="3352800"/>
            <a:ext cx="7924800" cy="13716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Elaine Collier, md</a:t>
            </a:r>
          </a:p>
          <a:p>
            <a:r>
              <a:rPr lang="en-US" dirty="0" smtClean="0"/>
              <a:t>Senior advisor to director, NCATS</a:t>
            </a:r>
          </a:p>
          <a:p>
            <a:r>
              <a:rPr lang="en-US" dirty="0" smtClean="0"/>
              <a:t>Vivo/</a:t>
            </a:r>
            <a:r>
              <a:rPr lang="en-US" dirty="0" err="1" smtClean="0"/>
              <a:t>scits</a:t>
            </a:r>
            <a:r>
              <a:rPr lang="en-US" dirty="0" smtClean="0"/>
              <a:t> 2014</a:t>
            </a:r>
          </a:p>
          <a:p>
            <a:r>
              <a:rPr lang="en-US" dirty="0" smtClean="0"/>
              <a:t>August 7, 2014</a:t>
            </a:r>
          </a:p>
        </p:txBody>
      </p:sp>
    </p:spTree>
    <p:extLst>
      <p:ext uri="{BB962C8B-B14F-4D97-AF65-F5344CB8AC3E}">
        <p14:creationId xmlns:p14="http://schemas.microsoft.com/office/powerpoint/2010/main" val="576149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Translation is a team sport</a:t>
            </a:r>
            <a:endParaRPr lang="en-US" dirty="0"/>
          </a:p>
        </p:txBody>
      </p:sp>
      <p:pic>
        <p:nvPicPr>
          <p:cNvPr id="7" name="Picture 2" descr="http://www.agecon.purdue.edu/crd/localgov/Pictures/Purdue_Sights/Purdue_Handoff_091308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2816" y="2743201"/>
            <a:ext cx="4673600" cy="350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http://www.educationquizzes.com/library/People/Inventors_and_Scientists/Alexander-Fleming-C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45" r="6429"/>
          <a:stretch/>
        </p:blipFill>
        <p:spPr bwMode="auto">
          <a:xfrm>
            <a:off x="1108332" y="3276600"/>
            <a:ext cx="2321371" cy="2244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9442" name="Picture 2" descr="https://encrypted-tbn0.google.com/images?q=tbn:ANd9GcSosxgedR4Ff7Y4MFR1GS2rpJowhuZALzb_WEwbUpd6ydZ_IKZr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08333" y="2743200"/>
            <a:ext cx="2321370" cy="3488398"/>
          </a:xfrm>
          <a:prstGeom prst="rect">
            <a:avLst/>
          </a:prstGeom>
          <a:noFill/>
        </p:spPr>
      </p:pic>
      <p:grpSp>
        <p:nvGrpSpPr>
          <p:cNvPr id="9" name="Group 14"/>
          <p:cNvGrpSpPr/>
          <p:nvPr/>
        </p:nvGrpSpPr>
        <p:grpSpPr>
          <a:xfrm>
            <a:off x="914400" y="3084512"/>
            <a:ext cx="2628416" cy="2628900"/>
            <a:chOff x="4724400" y="3352800"/>
            <a:chExt cx="3218482" cy="3238500"/>
          </a:xfrm>
        </p:grpSpPr>
        <p:cxnSp>
          <p:nvCxnSpPr>
            <p:cNvPr id="10" name="Straight Connector 9"/>
            <p:cNvCxnSpPr>
              <a:stCxn id="11" idx="7"/>
              <a:endCxn id="11" idx="3"/>
            </p:cNvCxnSpPr>
            <p:nvPr/>
          </p:nvCxnSpPr>
          <p:spPr>
            <a:xfrm flipH="1">
              <a:off x="5195736" y="3827067"/>
              <a:ext cx="2275810" cy="2289966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Oval 10"/>
            <p:cNvSpPr/>
            <p:nvPr/>
          </p:nvSpPr>
          <p:spPr>
            <a:xfrm>
              <a:off x="4724400" y="3352800"/>
              <a:ext cx="3218482" cy="3238500"/>
            </a:xfrm>
            <a:prstGeom prst="ellipse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5" name="Rectangle 4"/>
          <p:cNvSpPr/>
          <p:nvPr/>
        </p:nvSpPr>
        <p:spPr>
          <a:xfrm>
            <a:off x="533400" y="1331893"/>
            <a:ext cx="81534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i="1" dirty="0">
                <a:solidFill>
                  <a:srgbClr val="106379"/>
                </a:solidFill>
              </a:rPr>
              <a:t>Requires top performers </a:t>
            </a:r>
            <a:r>
              <a:rPr lang="en-US" sz="2800" i="1" dirty="0" smtClean="0">
                <a:solidFill>
                  <a:srgbClr val="106379"/>
                </a:solidFill>
              </a:rPr>
              <a:t>with a </a:t>
            </a:r>
            <a:r>
              <a:rPr lang="en-US" sz="2800" i="1" dirty="0">
                <a:solidFill>
                  <a:srgbClr val="106379"/>
                </a:solidFill>
              </a:rPr>
              <a:t>wide variety of </a:t>
            </a:r>
            <a:r>
              <a:rPr lang="en-US" sz="2800" i="1" dirty="0" smtClean="0">
                <a:solidFill>
                  <a:srgbClr val="106379"/>
                </a:solidFill>
              </a:rPr>
              <a:t>different expertise to </a:t>
            </a:r>
            <a:r>
              <a:rPr lang="en-US" sz="2800" i="1" dirty="0">
                <a:solidFill>
                  <a:srgbClr val="106379"/>
                </a:solidFill>
              </a:rPr>
              <a:t>work together </a:t>
            </a:r>
            <a:r>
              <a:rPr lang="en-US" sz="2800" i="1" dirty="0" smtClean="0">
                <a:solidFill>
                  <a:srgbClr val="106379"/>
                </a:solidFill>
              </a:rPr>
              <a:t>to a common goal</a:t>
            </a:r>
            <a:endParaRPr lang="en-US" sz="2800" i="1" dirty="0">
              <a:solidFill>
                <a:srgbClr val="10637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3418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294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294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268069"/>
            <a:ext cx="9067800" cy="646331"/>
          </a:xfrm>
        </p:spPr>
        <p:txBody>
          <a:bodyPr wrap="square">
            <a:spAutoFit/>
          </a:bodyPr>
          <a:lstStyle/>
          <a:p>
            <a:r>
              <a:rPr lang="en-US" dirty="0" smtClean="0"/>
              <a:t>Career Path for </a:t>
            </a:r>
            <a:r>
              <a:rPr lang="en-US" dirty="0"/>
              <a:t>C</a:t>
            </a:r>
            <a:r>
              <a:rPr lang="en-US" dirty="0" smtClean="0"/>
              <a:t>ollaborative Researcher</a:t>
            </a:r>
            <a:endParaRPr lang="en-US" dirty="0"/>
          </a:p>
        </p:txBody>
      </p:sp>
      <p:pic>
        <p:nvPicPr>
          <p:cNvPr id="4" name="Picture 2"/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4514" y="3867338"/>
            <a:ext cx="3570360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33171" y="5201229"/>
            <a:ext cx="3173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Austin J Science 2014 344: 1422</a:t>
            </a:r>
            <a:endParaRPr lang="en-US" dirty="0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8188" y="3424238"/>
            <a:ext cx="46037" cy="7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0588" y="3576638"/>
            <a:ext cx="46037" cy="7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2988" y="3729038"/>
            <a:ext cx="46037" cy="7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794" y="968830"/>
            <a:ext cx="4701194" cy="403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1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1368388"/>
            <a:ext cx="3581400" cy="2289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80104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56379" y="236814"/>
            <a:ext cx="4506186" cy="646331"/>
          </a:xfrm>
        </p:spPr>
        <p:txBody>
          <a:bodyPr wrap="square">
            <a:spAutoFit/>
          </a:bodyPr>
          <a:lstStyle/>
          <a:p>
            <a:r>
              <a:rPr lang="en-US" dirty="0" smtClean="0"/>
              <a:t>Diversity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267200" y="5574268"/>
            <a:ext cx="4427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Ginther</a:t>
            </a:r>
            <a:r>
              <a:rPr lang="en-US" dirty="0" smtClean="0"/>
              <a:t> DK et al Science 2011 333:1015-1019</a:t>
            </a:r>
            <a:endParaRPr lang="en-US" dirty="0"/>
          </a:p>
        </p:txBody>
      </p:sp>
      <p:pic>
        <p:nvPicPr>
          <p:cNvPr id="7175" name="Picture 7" descr="Hannah Valantine, M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236814"/>
            <a:ext cx="1666875" cy="2562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3564072" y="1295400"/>
            <a:ext cx="304800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Hannah </a:t>
            </a:r>
            <a:r>
              <a:rPr lang="en-US" sz="2000" b="1" dirty="0" err="1" smtClean="0"/>
              <a:t>Valantine</a:t>
            </a:r>
            <a:r>
              <a:rPr lang="en-US" sz="2000" b="1" dirty="0" smtClean="0"/>
              <a:t>, MD</a:t>
            </a:r>
          </a:p>
          <a:p>
            <a:pPr algn="ctr"/>
            <a:r>
              <a:rPr lang="en-US" b="1" dirty="0" smtClean="0"/>
              <a:t>NIH Chief Officer </a:t>
            </a:r>
          </a:p>
          <a:p>
            <a:pPr algn="ctr"/>
            <a:r>
              <a:rPr lang="en-US" b="1" dirty="0" smtClean="0"/>
              <a:t>Scientific Workforce Diversity</a:t>
            </a:r>
          </a:p>
          <a:p>
            <a:pPr algn="ctr"/>
            <a:r>
              <a:rPr lang="en-US" b="1" dirty="0" smtClean="0"/>
              <a:t>January 2014</a:t>
            </a:r>
            <a:endParaRPr lang="en-US" b="1" dirty="0"/>
          </a:p>
        </p:txBody>
      </p:sp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3015734"/>
            <a:ext cx="4764344" cy="26230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7" name="Picture 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158" y="388049"/>
            <a:ext cx="1947041" cy="2487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80" name="Picture 1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16" y="3182540"/>
            <a:ext cx="3490913" cy="2255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23"/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2895600"/>
            <a:ext cx="3255828" cy="597336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extBox 12"/>
          <p:cNvSpPr txBox="1"/>
          <p:nvPr/>
        </p:nvSpPr>
        <p:spPr>
          <a:xfrm>
            <a:off x="94930" y="5454134"/>
            <a:ext cx="3922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Barman  CR  J Science Teacher </a:t>
            </a:r>
            <a:r>
              <a:rPr lang="en-US" dirty="0" err="1" smtClean="0"/>
              <a:t>Educ</a:t>
            </a:r>
            <a:r>
              <a:rPr lang="en-US" dirty="0" smtClean="0"/>
              <a:t> 1999 10 43-54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597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48334"/>
            <a:ext cx="8229600" cy="646331"/>
          </a:xfrm>
        </p:spPr>
        <p:txBody>
          <a:bodyPr>
            <a:spAutoFit/>
          </a:bodyPr>
          <a:lstStyle/>
          <a:p>
            <a:r>
              <a:rPr lang="en-US" dirty="0" smtClean="0"/>
              <a:t>Recognition and Accountability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57200" y="5562600"/>
            <a:ext cx="5105400" cy="381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 smtClean="0">
                <a:solidFill>
                  <a:schemeClr val="tx1"/>
                </a:solidFill>
                <a:latin typeface="Calibri" panose="020F0502020204030204" pitchFamily="34" charset="0"/>
              </a:rPr>
              <a:t>Allen L et al Nature 2014 508:312-3113</a:t>
            </a:r>
            <a:endParaRPr lang="en-US" sz="1800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189632"/>
            <a:ext cx="6983264" cy="3776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91498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13360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Processes and Methods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2650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20469"/>
            <a:ext cx="8229600" cy="646331"/>
          </a:xfrm>
        </p:spPr>
        <p:txBody>
          <a:bodyPr>
            <a:spAutoFit/>
          </a:bodyPr>
          <a:lstStyle/>
          <a:p>
            <a:r>
              <a:rPr lang="en-US" dirty="0" smtClean="0"/>
              <a:t>Single IRB for Multi-site Studies </a:t>
            </a:r>
            <a:endParaRPr lang="en-US" dirty="0"/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70" b="30699"/>
          <a:stretch/>
        </p:blipFill>
        <p:spPr bwMode="auto">
          <a:xfrm>
            <a:off x="609599" y="1143000"/>
            <a:ext cx="7653483" cy="4335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81000" y="5589814"/>
            <a:ext cx="5684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ncats.nih.gov/news-and-events/features/irb-reliance.html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3017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646331"/>
          </a:xfrm>
        </p:spPr>
        <p:txBody>
          <a:bodyPr>
            <a:spAutoFit/>
          </a:bodyPr>
          <a:lstStyle/>
          <a:p>
            <a:r>
              <a:rPr lang="en-US" dirty="0" smtClean="0"/>
              <a:t>Recruitment for Clinical Studies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524000"/>
            <a:ext cx="7286134" cy="403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28600" y="1000780"/>
            <a:ext cx="8688532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b="1" dirty="0"/>
              <a:t>i2b2 </a:t>
            </a:r>
            <a:r>
              <a:rPr lang="en-US" sz="2500" b="1" dirty="0" smtClean="0"/>
              <a:t>Goes Viral: Open-Source Platform Enables Clinical Research</a:t>
            </a:r>
            <a:endParaRPr lang="en-US" sz="25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1118987" y="5562600"/>
            <a:ext cx="5828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Sainani</a:t>
            </a:r>
            <a:r>
              <a:rPr lang="en-US" dirty="0" smtClean="0"/>
              <a:t> K Biomedical  Computation Review 2014  Spring :7-8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6759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57200" y="400734"/>
            <a:ext cx="8229600" cy="646331"/>
          </a:xfrm>
        </p:spPr>
        <p:txBody>
          <a:bodyPr>
            <a:spAutoFit/>
          </a:bodyPr>
          <a:lstStyle/>
          <a:p>
            <a:r>
              <a:rPr lang="en-US" dirty="0" smtClean="0"/>
              <a:t>Low Enrolling Clinical Studies</a:t>
            </a:r>
            <a:endParaRPr lang="en-US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371600"/>
            <a:ext cx="5720818" cy="3913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6230570" y="1828800"/>
            <a:ext cx="268483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31% of closed IRB approved studies enrolled zero or one participant!</a:t>
            </a:r>
          </a:p>
          <a:p>
            <a:endParaRPr lang="en-US" sz="2400" dirty="0" smtClean="0"/>
          </a:p>
          <a:p>
            <a:r>
              <a:rPr lang="en-US" sz="2400" dirty="0" smtClean="0"/>
              <a:t>Greater proportion of low enrolling studies were government funded</a:t>
            </a:r>
            <a:endParaRPr 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372150" y="5454134"/>
            <a:ext cx="5281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Kitterman</a:t>
            </a:r>
            <a:r>
              <a:rPr lang="en-US" dirty="0" smtClean="0"/>
              <a:t> DR et al Academic Med 2011 86: 1360-1366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1320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09800"/>
            <a:ext cx="8229600" cy="1143000"/>
          </a:xfrm>
        </p:spPr>
        <p:txBody>
          <a:bodyPr/>
          <a:lstStyle/>
          <a:p>
            <a:r>
              <a:rPr lang="en-US" dirty="0" smtClean="0"/>
              <a:t>Data-Methods-Evidence Availability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2410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Clinical Trials Results not Available</a:t>
            </a:r>
            <a:endParaRPr 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1295400"/>
            <a:ext cx="4419600" cy="40807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395942" y="5562600"/>
            <a:ext cx="23670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From Harlan </a:t>
            </a:r>
            <a:r>
              <a:rPr lang="en-US" dirty="0" err="1" smtClean="0"/>
              <a:t>Krumholz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179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52400"/>
            <a:ext cx="8686800" cy="914400"/>
          </a:xfrm>
        </p:spPr>
        <p:txBody>
          <a:bodyPr>
            <a:normAutofit/>
          </a:bodyPr>
          <a:lstStyle/>
          <a:p>
            <a:r>
              <a:rPr lang="en-US" dirty="0" smtClean="0"/>
              <a:t>The Best of Times, the Worst of Times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2362200" y="1752600"/>
            <a:ext cx="4725924" cy="3505200"/>
          </a:xfrm>
        </p:spPr>
        <p:txBody>
          <a:bodyPr>
            <a:normAutofit fontScale="92500" lnSpcReduction="20000"/>
          </a:bodyPr>
          <a:lstStyle/>
          <a:p>
            <a:r>
              <a:rPr lang="en-US" sz="2400" dirty="0" smtClean="0"/>
              <a:t>Poor </a:t>
            </a:r>
            <a:r>
              <a:rPr lang="en-US" sz="2400" dirty="0"/>
              <a:t>transition of </a:t>
            </a:r>
            <a:r>
              <a:rPr lang="en-US" sz="2400" dirty="0" smtClean="0"/>
              <a:t>basic or clinical observations into </a:t>
            </a:r>
            <a:r>
              <a:rPr lang="en-US" sz="2400" dirty="0"/>
              <a:t>interventions that tangibly improve human </a:t>
            </a:r>
            <a:r>
              <a:rPr lang="en-US" sz="2400" dirty="0" smtClean="0"/>
              <a:t>health</a:t>
            </a:r>
          </a:p>
          <a:p>
            <a:endParaRPr lang="en-US" sz="1100" dirty="0"/>
          </a:p>
          <a:p>
            <a:r>
              <a:rPr lang="en-US" sz="2400" dirty="0" smtClean="0"/>
              <a:t>Drug/device/diagnostic </a:t>
            </a:r>
            <a:r>
              <a:rPr lang="en-US" sz="2400" dirty="0"/>
              <a:t>development system in </a:t>
            </a:r>
            <a:r>
              <a:rPr lang="en-US" sz="2400" dirty="0" smtClean="0"/>
              <a:t>crisis</a:t>
            </a:r>
          </a:p>
          <a:p>
            <a:endParaRPr lang="en-US" sz="1200" dirty="0"/>
          </a:p>
          <a:p>
            <a:r>
              <a:rPr lang="en-US" sz="2400" dirty="0"/>
              <a:t>Clinical trials system in </a:t>
            </a:r>
            <a:r>
              <a:rPr lang="en-US" sz="2400" dirty="0" smtClean="0"/>
              <a:t>crisis</a:t>
            </a:r>
          </a:p>
          <a:p>
            <a:endParaRPr lang="en-US" sz="1200" dirty="0"/>
          </a:p>
          <a:p>
            <a:r>
              <a:rPr lang="en-US" sz="2400" dirty="0"/>
              <a:t>Poor adoption of demonstrably useful interventions</a:t>
            </a:r>
          </a:p>
          <a:p>
            <a:pPr marL="400050" lvl="1" indent="0">
              <a:buNone/>
            </a:pPr>
            <a:endParaRPr lang="en-US" b="1" i="1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" y="1752600"/>
            <a:ext cx="2130552" cy="28768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1657654"/>
            <a:ext cx="2024680" cy="29717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ectangle 7"/>
          <p:cNvSpPr/>
          <p:nvPr/>
        </p:nvSpPr>
        <p:spPr>
          <a:xfrm>
            <a:off x="152400" y="1060102"/>
            <a:ext cx="888268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20000"/>
              </a:spcBef>
              <a:buClr>
                <a:srgbClr val="4D4D4D"/>
              </a:buClr>
            </a:pPr>
            <a:r>
              <a:rPr lang="en-US" sz="2800" dirty="0">
                <a:solidFill>
                  <a:srgbClr val="106379"/>
                </a:solidFill>
                <a:latin typeface="Trebuchet MS" pitchFamily="34" charset="0"/>
              </a:rPr>
              <a:t>Fundamental science </a:t>
            </a:r>
            <a:r>
              <a:rPr lang="en-US" sz="2800" dirty="0" smtClean="0">
                <a:solidFill>
                  <a:srgbClr val="106379"/>
                </a:solidFill>
                <a:latin typeface="Trebuchet MS" pitchFamily="34" charset="0"/>
              </a:rPr>
              <a:t>unprecedentedly advanced, </a:t>
            </a:r>
            <a:r>
              <a:rPr lang="en-US" sz="2800" dirty="0">
                <a:solidFill>
                  <a:srgbClr val="106379"/>
                </a:solidFill>
                <a:latin typeface="Trebuchet MS" pitchFamily="34" charset="0"/>
              </a:rPr>
              <a:t>but:</a:t>
            </a:r>
          </a:p>
        </p:txBody>
      </p:sp>
      <p:sp>
        <p:nvSpPr>
          <p:cNvPr id="9" name="Rectangle 8"/>
          <p:cNvSpPr/>
          <p:nvPr/>
        </p:nvSpPr>
        <p:spPr>
          <a:xfrm>
            <a:off x="166254" y="5181600"/>
            <a:ext cx="886882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57150" algn="ctr"/>
            <a:r>
              <a:rPr lang="en-US" sz="2400" b="1" i="1" dirty="0">
                <a:solidFill>
                  <a:srgbClr val="FF0000"/>
                </a:solidFill>
              </a:rPr>
              <a:t>People unhealthier and funders of biomedical research enterprise (public and private) impatient</a:t>
            </a:r>
          </a:p>
        </p:txBody>
      </p:sp>
    </p:spTree>
    <p:extLst>
      <p:ext uri="{BB962C8B-B14F-4D97-AF65-F5344CB8AC3E}">
        <p14:creationId xmlns:p14="http://schemas.microsoft.com/office/powerpoint/2010/main" val="2156258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1734" y="290815"/>
            <a:ext cx="8305800" cy="646331"/>
          </a:xfrm>
        </p:spPr>
        <p:txBody>
          <a:bodyPr>
            <a:spAutoFit/>
          </a:bodyPr>
          <a:lstStyle/>
          <a:p>
            <a:r>
              <a:rPr lang="en-US" dirty="0" smtClean="0"/>
              <a:t>Timely Reporting of Results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847725"/>
            <a:ext cx="4474652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4819650" y="5385439"/>
            <a:ext cx="40957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Gordon D et al.  </a:t>
            </a:r>
            <a:r>
              <a:rPr lang="en-US" dirty="0" smtClean="0"/>
              <a:t>NEJM </a:t>
            </a:r>
            <a:r>
              <a:rPr lang="en-US" dirty="0"/>
              <a:t>2013;369:1926-34</a:t>
            </a: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1295400"/>
            <a:ext cx="4057650" cy="382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17016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15464"/>
            <a:ext cx="9144000" cy="584775"/>
          </a:xfrm>
        </p:spPr>
        <p:txBody>
          <a:bodyPr wrap="square">
            <a:spAutoFit/>
          </a:bodyPr>
          <a:lstStyle/>
          <a:p>
            <a:r>
              <a:rPr lang="en-US" sz="3200" dirty="0" smtClean="0"/>
              <a:t>Selective Contradictory Incomplete Reporting</a:t>
            </a:r>
            <a:endParaRPr lang="en-US" sz="3200" dirty="0"/>
          </a:p>
        </p:txBody>
      </p:sp>
      <p:pic>
        <p:nvPicPr>
          <p:cNvPr id="5128" name="Picture 8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6897" y="1595148"/>
            <a:ext cx="4660434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31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045" y="811181"/>
            <a:ext cx="3887315" cy="47683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39485" y="5606534"/>
            <a:ext cx="3862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Hopewell S et al BMJ 2014 349: g4145  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286104" y="4996934"/>
            <a:ext cx="46412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Hartung</a:t>
            </a:r>
            <a:r>
              <a:rPr lang="en-US" dirty="0" smtClean="0"/>
              <a:t> DM Ann Intern Med 2014 160:477-483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8993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1676400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Collaboration and Partnership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433030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222" y="76200"/>
            <a:ext cx="8229600" cy="914400"/>
          </a:xfrm>
        </p:spPr>
        <p:txBody>
          <a:bodyPr/>
          <a:lstStyle/>
          <a:p>
            <a:r>
              <a:rPr lang="en-US" dirty="0"/>
              <a:t>Catalyzing Collaborations Within NIH</a:t>
            </a:r>
          </a:p>
        </p:txBody>
      </p:sp>
      <p:sp>
        <p:nvSpPr>
          <p:cNvPr id="4" name="Oval 6"/>
          <p:cNvSpPr>
            <a:spLocks noChangeArrowheads="1"/>
          </p:cNvSpPr>
          <p:nvPr/>
        </p:nvSpPr>
        <p:spPr bwMode="auto">
          <a:xfrm>
            <a:off x="762000" y="1905000"/>
            <a:ext cx="735013" cy="735013"/>
          </a:xfrm>
          <a:prstGeom prst="ellipse">
            <a:avLst/>
          </a:prstGeom>
          <a:gradFill rotWithShape="1">
            <a:gsLst>
              <a:gs pos="0">
                <a:srgbClr val="149485"/>
              </a:gs>
              <a:gs pos="50000">
                <a:srgbClr val="1DD9C3"/>
              </a:gs>
              <a:gs pos="100000">
                <a:srgbClr val="73EDDE"/>
              </a:gs>
            </a:gsLst>
            <a:lin ang="2700000" scaled="1"/>
          </a:gra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 sz="1200" b="1" dirty="0">
                <a:solidFill>
                  <a:prstClr val="black"/>
                </a:solidFill>
              </a:rPr>
              <a:t>NEI</a:t>
            </a:r>
            <a:endParaRPr lang="en-US" sz="2400" dirty="0">
              <a:solidFill>
                <a:prstClr val="black"/>
              </a:solidFill>
            </a:endParaRPr>
          </a:p>
        </p:txBody>
      </p:sp>
      <p:sp>
        <p:nvSpPr>
          <p:cNvPr id="5" name="Oval 7"/>
          <p:cNvSpPr>
            <a:spLocks noChangeArrowheads="1"/>
          </p:cNvSpPr>
          <p:nvPr/>
        </p:nvSpPr>
        <p:spPr bwMode="auto">
          <a:xfrm>
            <a:off x="1828800" y="990600"/>
            <a:ext cx="735013" cy="735013"/>
          </a:xfrm>
          <a:prstGeom prst="ellipse">
            <a:avLst/>
          </a:prstGeom>
          <a:gradFill rotWithShape="1">
            <a:gsLst>
              <a:gs pos="0">
                <a:srgbClr val="149485"/>
              </a:gs>
              <a:gs pos="50000">
                <a:srgbClr val="1DD9C3"/>
              </a:gs>
              <a:gs pos="100000">
                <a:srgbClr val="73EDDE"/>
              </a:gs>
            </a:gsLst>
            <a:lin ang="2700000" scaled="1"/>
          </a:gra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 sz="1200" b="1" dirty="0">
                <a:solidFill>
                  <a:prstClr val="black"/>
                </a:solidFill>
              </a:rPr>
              <a:t>NCI</a:t>
            </a:r>
            <a:endParaRPr lang="en-US" sz="2400" dirty="0">
              <a:solidFill>
                <a:prstClr val="black"/>
              </a:solidFill>
            </a:endParaRPr>
          </a:p>
        </p:txBody>
      </p:sp>
      <p:sp>
        <p:nvSpPr>
          <p:cNvPr id="6" name="Oval 8"/>
          <p:cNvSpPr>
            <a:spLocks noChangeArrowheads="1"/>
          </p:cNvSpPr>
          <p:nvPr/>
        </p:nvSpPr>
        <p:spPr bwMode="auto">
          <a:xfrm>
            <a:off x="4191000" y="990600"/>
            <a:ext cx="735013" cy="735013"/>
          </a:xfrm>
          <a:prstGeom prst="ellipse">
            <a:avLst/>
          </a:prstGeom>
          <a:gradFill rotWithShape="1">
            <a:gsLst>
              <a:gs pos="0">
                <a:srgbClr val="149485"/>
              </a:gs>
              <a:gs pos="50000">
                <a:srgbClr val="1DD9C3"/>
              </a:gs>
              <a:gs pos="100000">
                <a:srgbClr val="73EDDE"/>
              </a:gs>
            </a:gsLst>
            <a:lin ang="2700000" scaled="1"/>
          </a:gra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 sz="1200" b="1" dirty="0">
                <a:solidFill>
                  <a:prstClr val="black"/>
                </a:solidFill>
              </a:rPr>
              <a:t>NHLBI</a:t>
            </a:r>
            <a:endParaRPr lang="en-US" sz="2400" dirty="0">
              <a:solidFill>
                <a:prstClr val="black"/>
              </a:solidFill>
            </a:endParaRPr>
          </a:p>
        </p:txBody>
      </p:sp>
      <p:sp>
        <p:nvSpPr>
          <p:cNvPr id="7" name="Oval 20"/>
          <p:cNvSpPr>
            <a:spLocks noChangeArrowheads="1"/>
          </p:cNvSpPr>
          <p:nvPr/>
        </p:nvSpPr>
        <p:spPr bwMode="auto">
          <a:xfrm>
            <a:off x="6629400" y="990600"/>
            <a:ext cx="735013" cy="735013"/>
          </a:xfrm>
          <a:prstGeom prst="ellipse">
            <a:avLst/>
          </a:prstGeom>
          <a:gradFill rotWithShape="1">
            <a:gsLst>
              <a:gs pos="0">
                <a:srgbClr val="149485"/>
              </a:gs>
              <a:gs pos="50000">
                <a:srgbClr val="1DD9C3"/>
              </a:gs>
              <a:gs pos="100000">
                <a:srgbClr val="73EDDE"/>
              </a:gs>
            </a:gsLst>
            <a:lin ang="2700000" scaled="1"/>
          </a:gra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 sz="1200" b="1" dirty="0">
                <a:solidFill>
                  <a:prstClr val="black"/>
                </a:solidFill>
              </a:rPr>
              <a:t>NIAID</a:t>
            </a:r>
            <a:endParaRPr lang="en-US" sz="2400" dirty="0">
              <a:solidFill>
                <a:prstClr val="black"/>
              </a:solidFill>
            </a:endParaRPr>
          </a:p>
        </p:txBody>
      </p:sp>
      <p:sp>
        <p:nvSpPr>
          <p:cNvPr id="8" name="Oval 23"/>
          <p:cNvSpPr>
            <a:spLocks noChangeArrowheads="1"/>
          </p:cNvSpPr>
          <p:nvPr/>
        </p:nvSpPr>
        <p:spPr bwMode="auto">
          <a:xfrm>
            <a:off x="5334000" y="1447800"/>
            <a:ext cx="735013" cy="735013"/>
          </a:xfrm>
          <a:prstGeom prst="ellipse">
            <a:avLst/>
          </a:prstGeom>
          <a:gradFill rotWithShape="1">
            <a:gsLst>
              <a:gs pos="0">
                <a:srgbClr val="149485"/>
              </a:gs>
              <a:gs pos="50000">
                <a:srgbClr val="1DD9C3"/>
              </a:gs>
              <a:gs pos="100000">
                <a:srgbClr val="73EDDE"/>
              </a:gs>
            </a:gsLst>
            <a:lin ang="2700000" scaled="1"/>
          </a:gra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 sz="1200" b="1" dirty="0">
                <a:solidFill>
                  <a:prstClr val="black"/>
                </a:solidFill>
              </a:rPr>
              <a:t>NIDCR</a:t>
            </a:r>
            <a:endParaRPr lang="en-US" sz="2400" dirty="0">
              <a:solidFill>
                <a:prstClr val="black"/>
              </a:solidFill>
            </a:endParaRPr>
          </a:p>
        </p:txBody>
      </p:sp>
      <p:cxnSp>
        <p:nvCxnSpPr>
          <p:cNvPr id="9" name="Straight Arrow Connector 8"/>
          <p:cNvCxnSpPr>
            <a:stCxn id="51" idx="5"/>
            <a:endCxn id="42" idx="0"/>
          </p:cNvCxnSpPr>
          <p:nvPr/>
        </p:nvCxnSpPr>
        <p:spPr>
          <a:xfrm rot="16200000" flipH="1">
            <a:off x="4939507" y="2818606"/>
            <a:ext cx="412750" cy="503237"/>
          </a:xfrm>
          <a:prstGeom prst="straightConnector1">
            <a:avLst/>
          </a:prstGeom>
          <a:ln w="28575" cap="rnd">
            <a:solidFill>
              <a:srgbClr val="CDDDF1"/>
            </a:solidFill>
            <a:prstDash val="solid"/>
            <a:bevel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endCxn id="42" idx="7"/>
          </p:cNvCxnSpPr>
          <p:nvPr/>
        </p:nvCxnSpPr>
        <p:spPr>
          <a:xfrm rot="10800000" flipV="1">
            <a:off x="5656263" y="3143250"/>
            <a:ext cx="293687" cy="241300"/>
          </a:xfrm>
          <a:prstGeom prst="straightConnector1">
            <a:avLst/>
          </a:prstGeom>
          <a:ln w="28575" cap="rnd">
            <a:solidFill>
              <a:srgbClr val="CDDDF1"/>
            </a:solidFill>
            <a:prstDash val="solid"/>
            <a:bevel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7" idx="3"/>
          </p:cNvCxnSpPr>
          <p:nvPr/>
        </p:nvCxnSpPr>
        <p:spPr>
          <a:xfrm rot="5400000">
            <a:off x="5303838" y="1963738"/>
            <a:ext cx="1779587" cy="1087437"/>
          </a:xfrm>
          <a:prstGeom prst="straightConnector1">
            <a:avLst/>
          </a:prstGeom>
          <a:ln w="28575" cap="rnd">
            <a:solidFill>
              <a:srgbClr val="CDDDF1"/>
            </a:solidFill>
            <a:prstDash val="solid"/>
            <a:bevel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56" idx="6"/>
            <a:endCxn id="42" idx="2"/>
          </p:cNvCxnSpPr>
          <p:nvPr/>
        </p:nvCxnSpPr>
        <p:spPr>
          <a:xfrm flipV="1">
            <a:off x="1276350" y="3644900"/>
            <a:ext cx="3752850" cy="854075"/>
          </a:xfrm>
          <a:prstGeom prst="straightConnector1">
            <a:avLst/>
          </a:prstGeom>
          <a:ln w="28575" cap="rnd">
            <a:solidFill>
              <a:srgbClr val="CDDDF1"/>
            </a:solidFill>
            <a:prstDash val="solid"/>
            <a:bevel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38" idx="2"/>
            <a:endCxn id="42" idx="6"/>
          </p:cNvCxnSpPr>
          <p:nvPr/>
        </p:nvCxnSpPr>
        <p:spPr>
          <a:xfrm rot="10800000" flipV="1">
            <a:off x="5764213" y="3365500"/>
            <a:ext cx="2236787" cy="277813"/>
          </a:xfrm>
          <a:prstGeom prst="straightConnector1">
            <a:avLst/>
          </a:prstGeom>
          <a:ln w="28575" cap="rnd">
            <a:solidFill>
              <a:srgbClr val="CDDDF1"/>
            </a:solidFill>
            <a:prstDash val="solid"/>
            <a:bevel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39" idx="2"/>
            <a:endCxn id="42" idx="6"/>
          </p:cNvCxnSpPr>
          <p:nvPr/>
        </p:nvCxnSpPr>
        <p:spPr>
          <a:xfrm rot="10800000">
            <a:off x="5764213" y="3644900"/>
            <a:ext cx="1169987" cy="280988"/>
          </a:xfrm>
          <a:prstGeom prst="straightConnector1">
            <a:avLst/>
          </a:prstGeom>
          <a:ln w="28575" cap="rnd">
            <a:solidFill>
              <a:srgbClr val="CDDDF1"/>
            </a:solidFill>
            <a:prstDash val="solid"/>
            <a:bevel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40" idx="1"/>
            <a:endCxn id="42" idx="6"/>
          </p:cNvCxnSpPr>
          <p:nvPr/>
        </p:nvCxnSpPr>
        <p:spPr>
          <a:xfrm rot="16200000" flipV="1">
            <a:off x="6419057" y="2990056"/>
            <a:ext cx="806450" cy="2116137"/>
          </a:xfrm>
          <a:prstGeom prst="straightConnector1">
            <a:avLst/>
          </a:prstGeom>
          <a:ln w="28575" cap="rnd">
            <a:solidFill>
              <a:srgbClr val="CDDDF1"/>
            </a:solidFill>
            <a:prstDash val="solid"/>
            <a:bevel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43" idx="1"/>
            <a:endCxn id="42" idx="5"/>
          </p:cNvCxnSpPr>
          <p:nvPr/>
        </p:nvCxnSpPr>
        <p:spPr>
          <a:xfrm rot="16200000" flipV="1">
            <a:off x="5680869" y="3879057"/>
            <a:ext cx="1031875" cy="1081087"/>
          </a:xfrm>
          <a:prstGeom prst="straightConnector1">
            <a:avLst/>
          </a:prstGeom>
          <a:ln w="28575" cap="rnd">
            <a:solidFill>
              <a:srgbClr val="CDDDF1"/>
            </a:solidFill>
            <a:prstDash val="solid"/>
            <a:bevel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41" idx="1"/>
            <a:endCxn id="42" idx="5"/>
          </p:cNvCxnSpPr>
          <p:nvPr/>
        </p:nvCxnSpPr>
        <p:spPr>
          <a:xfrm rot="16200000" flipV="1">
            <a:off x="5778500" y="3781426"/>
            <a:ext cx="117475" cy="361950"/>
          </a:xfrm>
          <a:prstGeom prst="straightConnector1">
            <a:avLst/>
          </a:prstGeom>
          <a:ln w="28575" cap="rnd">
            <a:solidFill>
              <a:srgbClr val="CDDDF1"/>
            </a:solidFill>
            <a:prstDash val="solid"/>
            <a:bevel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44" idx="0"/>
            <a:endCxn id="42" idx="5"/>
          </p:cNvCxnSpPr>
          <p:nvPr/>
        </p:nvCxnSpPr>
        <p:spPr>
          <a:xfrm rot="16200000" flipV="1">
            <a:off x="5115719" y="4444207"/>
            <a:ext cx="1201737" cy="120650"/>
          </a:xfrm>
          <a:prstGeom prst="straightConnector1">
            <a:avLst/>
          </a:prstGeom>
          <a:ln w="28575" cap="rnd">
            <a:solidFill>
              <a:srgbClr val="CDDDF1"/>
            </a:solidFill>
            <a:prstDash val="solid"/>
            <a:bevel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45" idx="7"/>
            <a:endCxn id="42" idx="4"/>
          </p:cNvCxnSpPr>
          <p:nvPr/>
        </p:nvCxnSpPr>
        <p:spPr>
          <a:xfrm rot="5400000" flipH="1" flipV="1">
            <a:off x="5116512" y="4197351"/>
            <a:ext cx="466725" cy="95250"/>
          </a:xfrm>
          <a:prstGeom prst="straightConnector1">
            <a:avLst/>
          </a:prstGeom>
          <a:ln w="28575" cap="rnd">
            <a:solidFill>
              <a:srgbClr val="CDDDF1"/>
            </a:solidFill>
            <a:prstDash val="solid"/>
            <a:bevel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46" idx="7"/>
            <a:endCxn id="42" idx="4"/>
          </p:cNvCxnSpPr>
          <p:nvPr/>
        </p:nvCxnSpPr>
        <p:spPr>
          <a:xfrm rot="5400000" flipH="1" flipV="1">
            <a:off x="4376737" y="4219576"/>
            <a:ext cx="1228725" cy="812800"/>
          </a:xfrm>
          <a:prstGeom prst="straightConnector1">
            <a:avLst/>
          </a:prstGeom>
          <a:ln w="28575" cap="rnd">
            <a:solidFill>
              <a:srgbClr val="CDDDF1"/>
            </a:solidFill>
            <a:prstDash val="solid"/>
            <a:bevel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47" idx="7"/>
            <a:endCxn id="42" idx="3"/>
          </p:cNvCxnSpPr>
          <p:nvPr/>
        </p:nvCxnSpPr>
        <p:spPr>
          <a:xfrm rot="5400000" flipH="1" flipV="1">
            <a:off x="3499644" y="3602832"/>
            <a:ext cx="1336675" cy="1938337"/>
          </a:xfrm>
          <a:prstGeom prst="straightConnector1">
            <a:avLst/>
          </a:prstGeom>
          <a:ln w="28575" cap="rnd">
            <a:solidFill>
              <a:srgbClr val="CDDDF1"/>
            </a:solidFill>
            <a:prstDash val="solid"/>
            <a:bevel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48" idx="6"/>
            <a:endCxn id="42" idx="3"/>
          </p:cNvCxnSpPr>
          <p:nvPr/>
        </p:nvCxnSpPr>
        <p:spPr>
          <a:xfrm flipV="1">
            <a:off x="3783013" y="3903663"/>
            <a:ext cx="1354137" cy="682625"/>
          </a:xfrm>
          <a:prstGeom prst="straightConnector1">
            <a:avLst/>
          </a:prstGeom>
          <a:ln w="28575" cap="rnd">
            <a:solidFill>
              <a:srgbClr val="CDDDF1"/>
            </a:solidFill>
            <a:prstDash val="solid"/>
            <a:bevel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57" idx="6"/>
            <a:endCxn id="42" idx="3"/>
          </p:cNvCxnSpPr>
          <p:nvPr/>
        </p:nvCxnSpPr>
        <p:spPr>
          <a:xfrm flipV="1">
            <a:off x="2355850" y="3903663"/>
            <a:ext cx="2781300" cy="987425"/>
          </a:xfrm>
          <a:prstGeom prst="straightConnector1">
            <a:avLst/>
          </a:prstGeom>
          <a:ln w="28575" cap="rnd">
            <a:solidFill>
              <a:srgbClr val="CDDDF1"/>
            </a:solidFill>
            <a:prstDash val="solid"/>
            <a:bevel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54" idx="6"/>
            <a:endCxn id="42" idx="2"/>
          </p:cNvCxnSpPr>
          <p:nvPr/>
        </p:nvCxnSpPr>
        <p:spPr>
          <a:xfrm flipV="1">
            <a:off x="2944813" y="3644900"/>
            <a:ext cx="2084387" cy="76200"/>
          </a:xfrm>
          <a:prstGeom prst="straightConnector1">
            <a:avLst/>
          </a:prstGeom>
          <a:ln w="28575" cap="rnd">
            <a:solidFill>
              <a:srgbClr val="CDDDF1"/>
            </a:solidFill>
            <a:prstDash val="solid"/>
            <a:bevel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55" idx="6"/>
            <a:endCxn id="42" idx="2"/>
          </p:cNvCxnSpPr>
          <p:nvPr/>
        </p:nvCxnSpPr>
        <p:spPr>
          <a:xfrm>
            <a:off x="1828800" y="3416300"/>
            <a:ext cx="3200400" cy="228600"/>
          </a:xfrm>
          <a:prstGeom prst="straightConnector1">
            <a:avLst/>
          </a:prstGeom>
          <a:ln w="28575" cap="rnd">
            <a:solidFill>
              <a:srgbClr val="CDDDF1"/>
            </a:solidFill>
            <a:prstDash val="solid"/>
            <a:bevel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4" idx="5"/>
            <a:endCxn id="42" idx="2"/>
          </p:cNvCxnSpPr>
          <p:nvPr/>
        </p:nvCxnSpPr>
        <p:spPr>
          <a:xfrm rot="16200000" flipH="1">
            <a:off x="2652713" y="1268413"/>
            <a:ext cx="1112837" cy="3640137"/>
          </a:xfrm>
          <a:prstGeom prst="straightConnector1">
            <a:avLst/>
          </a:prstGeom>
          <a:ln w="28575" cap="rnd">
            <a:solidFill>
              <a:srgbClr val="CDDDF1"/>
            </a:solidFill>
            <a:prstDash val="solid"/>
            <a:bevel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5" idx="5"/>
            <a:endCxn id="42" idx="1"/>
          </p:cNvCxnSpPr>
          <p:nvPr/>
        </p:nvCxnSpPr>
        <p:spPr>
          <a:xfrm rot="16200000" flipH="1">
            <a:off x="2913063" y="1160463"/>
            <a:ext cx="1766887" cy="2681287"/>
          </a:xfrm>
          <a:prstGeom prst="straightConnector1">
            <a:avLst/>
          </a:prstGeom>
          <a:ln w="28575" cap="rnd">
            <a:solidFill>
              <a:srgbClr val="CDDDF1"/>
            </a:solidFill>
            <a:prstDash val="solid"/>
            <a:bevel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53" idx="5"/>
            <a:endCxn id="42" idx="1"/>
          </p:cNvCxnSpPr>
          <p:nvPr/>
        </p:nvCxnSpPr>
        <p:spPr>
          <a:xfrm rot="16200000" flipH="1">
            <a:off x="3446463" y="1693863"/>
            <a:ext cx="700087" cy="2681287"/>
          </a:xfrm>
          <a:prstGeom prst="straightConnector1">
            <a:avLst/>
          </a:prstGeom>
          <a:ln w="28575" cap="rnd">
            <a:solidFill>
              <a:srgbClr val="CDDDF1"/>
            </a:solidFill>
            <a:prstDash val="solid"/>
            <a:bevel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52" idx="5"/>
            <a:endCxn id="42" idx="1"/>
          </p:cNvCxnSpPr>
          <p:nvPr/>
        </p:nvCxnSpPr>
        <p:spPr>
          <a:xfrm rot="16200000" flipH="1">
            <a:off x="3801269" y="2048669"/>
            <a:ext cx="1312862" cy="1358900"/>
          </a:xfrm>
          <a:prstGeom prst="straightConnector1">
            <a:avLst/>
          </a:prstGeom>
          <a:ln w="28575" cap="rnd">
            <a:solidFill>
              <a:srgbClr val="CDDDF1"/>
            </a:solidFill>
            <a:prstDash val="solid"/>
            <a:bevel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6" idx="5"/>
            <a:endCxn id="42" idx="0"/>
          </p:cNvCxnSpPr>
          <p:nvPr/>
        </p:nvCxnSpPr>
        <p:spPr>
          <a:xfrm rot="16200000" flipH="1">
            <a:off x="4278313" y="2157413"/>
            <a:ext cx="1658937" cy="579437"/>
          </a:xfrm>
          <a:prstGeom prst="straightConnector1">
            <a:avLst/>
          </a:prstGeom>
          <a:ln w="28575" cap="rnd">
            <a:solidFill>
              <a:srgbClr val="CDDDF1"/>
            </a:solidFill>
            <a:prstDash val="solid"/>
            <a:bevel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8" idx="4"/>
            <a:endCxn id="42" idx="0"/>
          </p:cNvCxnSpPr>
          <p:nvPr/>
        </p:nvCxnSpPr>
        <p:spPr>
          <a:xfrm rot="5400000">
            <a:off x="5003006" y="2577307"/>
            <a:ext cx="1093787" cy="304800"/>
          </a:xfrm>
          <a:prstGeom prst="straightConnector1">
            <a:avLst/>
          </a:prstGeom>
          <a:ln w="28575" cap="rnd">
            <a:solidFill>
              <a:srgbClr val="CDDDF1"/>
            </a:solidFill>
            <a:prstDash val="solid"/>
            <a:bevel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37" idx="3"/>
          </p:cNvCxnSpPr>
          <p:nvPr/>
        </p:nvCxnSpPr>
        <p:spPr>
          <a:xfrm rot="5400000">
            <a:off x="6330950" y="1943100"/>
            <a:ext cx="933450" cy="2165350"/>
          </a:xfrm>
          <a:prstGeom prst="straightConnector1">
            <a:avLst/>
          </a:prstGeom>
          <a:ln w="28575" cap="rnd">
            <a:solidFill>
              <a:srgbClr val="CDDDF1"/>
            </a:solidFill>
            <a:prstDash val="solid"/>
            <a:bevel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36" idx="3"/>
          </p:cNvCxnSpPr>
          <p:nvPr/>
        </p:nvCxnSpPr>
        <p:spPr>
          <a:xfrm rot="5400000">
            <a:off x="6007100" y="2635250"/>
            <a:ext cx="565150" cy="1123950"/>
          </a:xfrm>
          <a:prstGeom prst="straightConnector1">
            <a:avLst/>
          </a:prstGeom>
          <a:ln w="28575" cap="rnd">
            <a:solidFill>
              <a:srgbClr val="CDDDF1"/>
            </a:solidFill>
            <a:prstDash val="solid"/>
            <a:bevel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49" idx="6"/>
            <a:endCxn id="42" idx="3"/>
          </p:cNvCxnSpPr>
          <p:nvPr/>
        </p:nvCxnSpPr>
        <p:spPr>
          <a:xfrm>
            <a:off x="4545013" y="3873500"/>
            <a:ext cx="592137" cy="30163"/>
          </a:xfrm>
          <a:prstGeom prst="straightConnector1">
            <a:avLst/>
          </a:prstGeom>
          <a:ln w="28575" cap="rnd">
            <a:solidFill>
              <a:srgbClr val="CDDDF1"/>
            </a:solidFill>
            <a:prstDash val="solid"/>
            <a:bevel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24"/>
          <p:cNvSpPr>
            <a:spLocks noChangeArrowheads="1"/>
          </p:cNvSpPr>
          <p:nvPr/>
        </p:nvSpPr>
        <p:spPr bwMode="auto">
          <a:xfrm>
            <a:off x="5715000" y="2438400"/>
            <a:ext cx="735013" cy="735013"/>
          </a:xfrm>
          <a:prstGeom prst="ellipse">
            <a:avLst/>
          </a:prstGeom>
          <a:gradFill rotWithShape="1">
            <a:gsLst>
              <a:gs pos="0">
                <a:srgbClr val="149485"/>
              </a:gs>
              <a:gs pos="50000">
                <a:srgbClr val="1DD9C3"/>
              </a:gs>
              <a:gs pos="100000">
                <a:srgbClr val="73EDDE"/>
              </a:gs>
            </a:gsLst>
            <a:lin ang="2700000" scaled="1"/>
          </a:gra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 sz="1200" b="1" dirty="0">
                <a:solidFill>
                  <a:prstClr val="black"/>
                </a:solidFill>
              </a:rPr>
              <a:t>NIDDK</a:t>
            </a:r>
            <a:endParaRPr lang="en-US" sz="2400" dirty="0">
              <a:solidFill>
                <a:prstClr val="black"/>
              </a:solidFill>
            </a:endParaRPr>
          </a:p>
        </p:txBody>
      </p:sp>
      <p:sp>
        <p:nvSpPr>
          <p:cNvPr id="36" name="Oval 12"/>
          <p:cNvSpPr>
            <a:spLocks noChangeArrowheads="1"/>
          </p:cNvSpPr>
          <p:nvPr/>
        </p:nvSpPr>
        <p:spPr bwMode="auto">
          <a:xfrm>
            <a:off x="6743700" y="2287588"/>
            <a:ext cx="735013" cy="735012"/>
          </a:xfrm>
          <a:prstGeom prst="ellipse">
            <a:avLst/>
          </a:prstGeom>
          <a:gradFill rotWithShape="1">
            <a:gsLst>
              <a:gs pos="0">
                <a:srgbClr val="149485"/>
              </a:gs>
              <a:gs pos="50000">
                <a:srgbClr val="1DD9C3"/>
              </a:gs>
              <a:gs pos="100000">
                <a:srgbClr val="73EDDE"/>
              </a:gs>
            </a:gsLst>
            <a:lin ang="2700000" scaled="1"/>
          </a:gra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 sz="1200" b="1" dirty="0">
                <a:solidFill>
                  <a:prstClr val="black"/>
                </a:solidFill>
              </a:rPr>
              <a:t>NIAMS</a:t>
            </a:r>
            <a:endParaRPr lang="en-US" sz="2400" dirty="0">
              <a:solidFill>
                <a:prstClr val="black"/>
              </a:solidFill>
            </a:endParaRPr>
          </a:p>
        </p:txBody>
      </p:sp>
      <p:sp>
        <p:nvSpPr>
          <p:cNvPr id="37" name="Oval 25"/>
          <p:cNvSpPr>
            <a:spLocks noChangeArrowheads="1"/>
          </p:cNvSpPr>
          <p:nvPr/>
        </p:nvSpPr>
        <p:spPr bwMode="auto">
          <a:xfrm>
            <a:off x="7772400" y="1931988"/>
            <a:ext cx="735013" cy="735012"/>
          </a:xfrm>
          <a:prstGeom prst="ellipse">
            <a:avLst/>
          </a:prstGeom>
          <a:gradFill rotWithShape="1">
            <a:gsLst>
              <a:gs pos="0">
                <a:srgbClr val="149485"/>
              </a:gs>
              <a:gs pos="50000">
                <a:srgbClr val="1DD9C3"/>
              </a:gs>
              <a:gs pos="100000">
                <a:srgbClr val="73EDDE"/>
              </a:gs>
            </a:gsLst>
            <a:lin ang="2700000" scaled="1"/>
          </a:gra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 sz="1200" b="1" dirty="0">
                <a:solidFill>
                  <a:prstClr val="black"/>
                </a:solidFill>
              </a:rPr>
              <a:t>NIDA</a:t>
            </a:r>
            <a:endParaRPr lang="en-US" sz="2400" dirty="0">
              <a:solidFill>
                <a:prstClr val="black"/>
              </a:solidFill>
            </a:endParaRPr>
          </a:p>
        </p:txBody>
      </p:sp>
      <p:sp>
        <p:nvSpPr>
          <p:cNvPr id="38" name="Oval 15"/>
          <p:cNvSpPr>
            <a:spLocks noChangeArrowheads="1"/>
          </p:cNvSpPr>
          <p:nvPr/>
        </p:nvSpPr>
        <p:spPr bwMode="auto">
          <a:xfrm>
            <a:off x="8001000" y="2998788"/>
            <a:ext cx="735013" cy="735012"/>
          </a:xfrm>
          <a:prstGeom prst="ellipse">
            <a:avLst/>
          </a:prstGeom>
          <a:gradFill rotWithShape="1">
            <a:gsLst>
              <a:gs pos="0">
                <a:srgbClr val="149485"/>
              </a:gs>
              <a:gs pos="50000">
                <a:srgbClr val="1DD9C3"/>
              </a:gs>
              <a:gs pos="100000">
                <a:srgbClr val="73EDDE"/>
              </a:gs>
            </a:gsLst>
            <a:lin ang="2700000" scaled="1"/>
          </a:gra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 sz="1200" b="1" dirty="0">
                <a:solidFill>
                  <a:prstClr val="black"/>
                </a:solidFill>
              </a:rPr>
              <a:t>CIT</a:t>
            </a:r>
            <a:endParaRPr lang="en-US" sz="2400" dirty="0">
              <a:solidFill>
                <a:prstClr val="black"/>
              </a:solidFill>
            </a:endParaRPr>
          </a:p>
        </p:txBody>
      </p:sp>
      <p:sp>
        <p:nvSpPr>
          <p:cNvPr id="39" name="Oval 26"/>
          <p:cNvSpPr>
            <a:spLocks noChangeArrowheads="1"/>
          </p:cNvSpPr>
          <p:nvPr/>
        </p:nvSpPr>
        <p:spPr bwMode="auto">
          <a:xfrm>
            <a:off x="6934200" y="3557588"/>
            <a:ext cx="733425" cy="735012"/>
          </a:xfrm>
          <a:prstGeom prst="ellipse">
            <a:avLst/>
          </a:prstGeom>
          <a:gradFill rotWithShape="1">
            <a:gsLst>
              <a:gs pos="0">
                <a:srgbClr val="149485"/>
              </a:gs>
              <a:gs pos="50000">
                <a:srgbClr val="1DD9C3"/>
              </a:gs>
              <a:gs pos="100000">
                <a:srgbClr val="73EDDE"/>
              </a:gs>
            </a:gsLst>
            <a:lin ang="2700000" scaled="1"/>
          </a:gra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 sz="1200" b="1" dirty="0">
                <a:solidFill>
                  <a:prstClr val="black"/>
                </a:solidFill>
              </a:rPr>
              <a:t>NIEHS</a:t>
            </a:r>
            <a:endParaRPr lang="en-US" sz="2400" dirty="0">
              <a:solidFill>
                <a:prstClr val="black"/>
              </a:solidFill>
            </a:endParaRPr>
          </a:p>
        </p:txBody>
      </p:sp>
      <p:sp>
        <p:nvSpPr>
          <p:cNvPr id="40" name="Oval 11"/>
          <p:cNvSpPr>
            <a:spLocks noChangeArrowheads="1"/>
          </p:cNvSpPr>
          <p:nvPr/>
        </p:nvSpPr>
        <p:spPr bwMode="auto">
          <a:xfrm>
            <a:off x="7772400" y="4343400"/>
            <a:ext cx="733425" cy="735013"/>
          </a:xfrm>
          <a:prstGeom prst="ellipse">
            <a:avLst/>
          </a:prstGeom>
          <a:gradFill rotWithShape="1">
            <a:gsLst>
              <a:gs pos="0">
                <a:srgbClr val="149485"/>
              </a:gs>
              <a:gs pos="50000">
                <a:srgbClr val="1DD9C3"/>
              </a:gs>
              <a:gs pos="100000">
                <a:srgbClr val="73EDDE"/>
              </a:gs>
            </a:gsLst>
            <a:lin ang="2700000" scaled="1"/>
          </a:gra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 sz="1200" b="1" dirty="0">
                <a:solidFill>
                  <a:prstClr val="black"/>
                </a:solidFill>
              </a:rPr>
              <a:t>NIMH</a:t>
            </a:r>
            <a:endParaRPr lang="en-US" sz="2400" dirty="0">
              <a:solidFill>
                <a:prstClr val="black"/>
              </a:solidFill>
            </a:endParaRPr>
          </a:p>
        </p:txBody>
      </p:sp>
      <p:sp>
        <p:nvSpPr>
          <p:cNvPr id="41" name="Oval 10"/>
          <p:cNvSpPr>
            <a:spLocks noChangeArrowheads="1"/>
          </p:cNvSpPr>
          <p:nvPr/>
        </p:nvSpPr>
        <p:spPr bwMode="auto">
          <a:xfrm>
            <a:off x="5910263" y="3913188"/>
            <a:ext cx="735012" cy="735012"/>
          </a:xfrm>
          <a:prstGeom prst="ellipse">
            <a:avLst/>
          </a:prstGeom>
          <a:gradFill rotWithShape="1">
            <a:gsLst>
              <a:gs pos="0">
                <a:srgbClr val="149485"/>
              </a:gs>
              <a:gs pos="50000">
                <a:srgbClr val="1DD9C3"/>
              </a:gs>
              <a:gs pos="100000">
                <a:srgbClr val="73EDDE"/>
              </a:gs>
            </a:gsLst>
            <a:lin ang="2700000" scaled="1"/>
          </a:gra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 sz="1200" b="1" dirty="0">
                <a:solidFill>
                  <a:prstClr val="black"/>
                </a:solidFill>
              </a:rPr>
              <a:t>NINDS</a:t>
            </a:r>
            <a:endParaRPr lang="en-US" sz="2400" dirty="0">
              <a:solidFill>
                <a:prstClr val="black"/>
              </a:solidFill>
            </a:endParaRPr>
          </a:p>
        </p:txBody>
      </p:sp>
      <p:sp>
        <p:nvSpPr>
          <p:cNvPr id="42" name="Oval 28"/>
          <p:cNvSpPr>
            <a:spLocks noChangeArrowheads="1"/>
          </p:cNvSpPr>
          <p:nvPr/>
        </p:nvSpPr>
        <p:spPr bwMode="auto">
          <a:xfrm>
            <a:off x="5029200" y="3276600"/>
            <a:ext cx="735013" cy="735013"/>
          </a:xfrm>
          <a:prstGeom prst="ellipse">
            <a:avLst/>
          </a:prstGeom>
          <a:gradFill rotWithShape="1">
            <a:gsLst>
              <a:gs pos="0">
                <a:schemeClr val="accent2">
                  <a:lumMod val="60000"/>
                  <a:lumOff val="40000"/>
                </a:schemeClr>
              </a:gs>
              <a:gs pos="50000">
                <a:schemeClr val="accent2">
                  <a:lumMod val="40000"/>
                  <a:lumOff val="60000"/>
                </a:schemeClr>
              </a:gs>
              <a:gs pos="100000">
                <a:schemeClr val="accent2">
                  <a:lumMod val="20000"/>
                  <a:lumOff val="80000"/>
                </a:schemeClr>
              </a:gs>
            </a:gsLst>
            <a:lin ang="2700000" scaled="1"/>
          </a:gra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 sz="1200" b="1" dirty="0">
                <a:solidFill>
                  <a:prstClr val="black"/>
                </a:solidFill>
              </a:rPr>
              <a:t>NCATS</a:t>
            </a:r>
          </a:p>
        </p:txBody>
      </p:sp>
      <p:sp>
        <p:nvSpPr>
          <p:cNvPr id="43" name="Oval 14"/>
          <p:cNvSpPr>
            <a:spLocks noChangeArrowheads="1"/>
          </p:cNvSpPr>
          <p:nvPr/>
        </p:nvSpPr>
        <p:spPr bwMode="auto">
          <a:xfrm>
            <a:off x="6629400" y="4827588"/>
            <a:ext cx="733425" cy="735012"/>
          </a:xfrm>
          <a:prstGeom prst="ellipse">
            <a:avLst/>
          </a:prstGeom>
          <a:gradFill rotWithShape="1">
            <a:gsLst>
              <a:gs pos="0">
                <a:srgbClr val="149485"/>
              </a:gs>
              <a:gs pos="50000">
                <a:srgbClr val="1DD9C3"/>
              </a:gs>
              <a:gs pos="100000">
                <a:srgbClr val="73EDDE"/>
              </a:gs>
            </a:gsLst>
            <a:lin ang="2700000" scaled="1"/>
          </a:gra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 sz="1200" b="1" dirty="0">
                <a:solidFill>
                  <a:prstClr val="black"/>
                </a:solidFill>
              </a:rPr>
              <a:t>NCCAM</a:t>
            </a:r>
            <a:endParaRPr lang="en-US" sz="2400" dirty="0">
              <a:solidFill>
                <a:prstClr val="black"/>
              </a:solidFill>
            </a:endParaRPr>
          </a:p>
        </p:txBody>
      </p:sp>
      <p:sp>
        <p:nvSpPr>
          <p:cNvPr id="44" name="Oval 31"/>
          <p:cNvSpPr>
            <a:spLocks noChangeArrowheads="1"/>
          </p:cNvSpPr>
          <p:nvPr/>
        </p:nvSpPr>
        <p:spPr bwMode="auto">
          <a:xfrm>
            <a:off x="5410200" y="5105400"/>
            <a:ext cx="733425" cy="735013"/>
          </a:xfrm>
          <a:prstGeom prst="ellipse">
            <a:avLst/>
          </a:prstGeom>
          <a:gradFill rotWithShape="1">
            <a:gsLst>
              <a:gs pos="0">
                <a:srgbClr val="149485"/>
              </a:gs>
              <a:gs pos="50000">
                <a:srgbClr val="1DD9C3"/>
              </a:gs>
              <a:gs pos="100000">
                <a:srgbClr val="73EDDE"/>
              </a:gs>
            </a:gsLst>
            <a:lin ang="2700000" scaled="1"/>
          </a:gradFill>
          <a:ln w="9525" algn="ctr">
            <a:noFill/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 sz="1200" b="1" dirty="0">
                <a:solidFill>
                  <a:prstClr val="black"/>
                </a:solidFill>
              </a:rPr>
              <a:t>NIMHD</a:t>
            </a:r>
          </a:p>
        </p:txBody>
      </p:sp>
      <p:sp>
        <p:nvSpPr>
          <p:cNvPr id="45" name="Oval 22"/>
          <p:cNvSpPr>
            <a:spLocks noChangeArrowheads="1"/>
          </p:cNvSpPr>
          <p:nvPr/>
        </p:nvSpPr>
        <p:spPr bwMode="auto">
          <a:xfrm>
            <a:off x="4676775" y="4370388"/>
            <a:ext cx="733425" cy="735012"/>
          </a:xfrm>
          <a:prstGeom prst="ellipse">
            <a:avLst/>
          </a:prstGeom>
          <a:gradFill rotWithShape="1">
            <a:gsLst>
              <a:gs pos="0">
                <a:srgbClr val="149485"/>
              </a:gs>
              <a:gs pos="50000">
                <a:srgbClr val="1DD9C3"/>
              </a:gs>
              <a:gs pos="100000">
                <a:srgbClr val="73EDDE"/>
              </a:gs>
            </a:gsLst>
            <a:lin ang="2700000" scaled="1"/>
          </a:gra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 sz="1200" b="1" dirty="0">
                <a:solidFill>
                  <a:prstClr val="black"/>
                </a:solidFill>
              </a:rPr>
              <a:t>NIDCD</a:t>
            </a:r>
            <a:endParaRPr lang="en-US" sz="2400" dirty="0">
              <a:solidFill>
                <a:prstClr val="black"/>
              </a:solidFill>
            </a:endParaRPr>
          </a:p>
        </p:txBody>
      </p:sp>
      <p:sp>
        <p:nvSpPr>
          <p:cNvPr id="46" name="Oval 28"/>
          <p:cNvSpPr>
            <a:spLocks noChangeArrowheads="1"/>
          </p:cNvSpPr>
          <p:nvPr/>
        </p:nvSpPr>
        <p:spPr bwMode="auto">
          <a:xfrm>
            <a:off x="3956050" y="5132388"/>
            <a:ext cx="735013" cy="735012"/>
          </a:xfrm>
          <a:prstGeom prst="ellipse">
            <a:avLst/>
          </a:prstGeom>
          <a:gradFill rotWithShape="1">
            <a:gsLst>
              <a:gs pos="0">
                <a:srgbClr val="149485"/>
              </a:gs>
              <a:gs pos="50000">
                <a:srgbClr val="1DD9C3"/>
              </a:gs>
              <a:gs pos="100000">
                <a:srgbClr val="73EDDE"/>
              </a:gs>
            </a:gsLst>
            <a:lin ang="2700000" scaled="1"/>
          </a:gra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 sz="1200" b="1" dirty="0">
                <a:solidFill>
                  <a:prstClr val="black"/>
                </a:solidFill>
              </a:rPr>
              <a:t>NIGMS</a:t>
            </a:r>
          </a:p>
        </p:txBody>
      </p:sp>
      <p:sp>
        <p:nvSpPr>
          <p:cNvPr id="47" name="Oval 13"/>
          <p:cNvSpPr>
            <a:spLocks noChangeArrowheads="1"/>
          </p:cNvSpPr>
          <p:nvPr/>
        </p:nvSpPr>
        <p:spPr bwMode="auto">
          <a:xfrm>
            <a:off x="2571750" y="5132388"/>
            <a:ext cx="735013" cy="735012"/>
          </a:xfrm>
          <a:prstGeom prst="ellipse">
            <a:avLst/>
          </a:prstGeom>
          <a:gradFill rotWithShape="1">
            <a:gsLst>
              <a:gs pos="0">
                <a:srgbClr val="149485"/>
              </a:gs>
              <a:gs pos="50000">
                <a:srgbClr val="1DD9C3"/>
              </a:gs>
              <a:gs pos="100000">
                <a:srgbClr val="73EDDE"/>
              </a:gs>
            </a:gsLst>
            <a:lin ang="2700000" scaled="1"/>
          </a:gra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 sz="1200" b="1" dirty="0">
                <a:solidFill>
                  <a:prstClr val="black"/>
                </a:solidFill>
              </a:rPr>
              <a:t>NINR</a:t>
            </a:r>
            <a:endParaRPr lang="en-US" sz="2400" dirty="0">
              <a:solidFill>
                <a:prstClr val="black"/>
              </a:solidFill>
            </a:endParaRPr>
          </a:p>
        </p:txBody>
      </p:sp>
      <p:sp>
        <p:nvSpPr>
          <p:cNvPr id="48" name="Oval 19"/>
          <p:cNvSpPr>
            <a:spLocks noChangeArrowheads="1"/>
          </p:cNvSpPr>
          <p:nvPr/>
        </p:nvSpPr>
        <p:spPr bwMode="auto">
          <a:xfrm>
            <a:off x="3048000" y="4217988"/>
            <a:ext cx="735013" cy="735012"/>
          </a:xfrm>
          <a:prstGeom prst="ellipse">
            <a:avLst/>
          </a:prstGeom>
          <a:gradFill rotWithShape="1">
            <a:gsLst>
              <a:gs pos="0">
                <a:srgbClr val="149485"/>
              </a:gs>
              <a:gs pos="50000">
                <a:srgbClr val="1DD9C3"/>
              </a:gs>
              <a:gs pos="100000">
                <a:srgbClr val="73EDDE"/>
              </a:gs>
            </a:gsLst>
            <a:lin ang="2700000" scaled="1"/>
          </a:gra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 sz="1200" b="1" dirty="0">
                <a:solidFill>
                  <a:prstClr val="black"/>
                </a:solidFill>
              </a:rPr>
              <a:t>NIAAA</a:t>
            </a:r>
            <a:endParaRPr lang="en-US" sz="2400" dirty="0">
              <a:solidFill>
                <a:prstClr val="black"/>
              </a:solidFill>
            </a:endParaRPr>
          </a:p>
        </p:txBody>
      </p:sp>
      <p:sp>
        <p:nvSpPr>
          <p:cNvPr id="49" name="Oval 21"/>
          <p:cNvSpPr>
            <a:spLocks noChangeArrowheads="1"/>
          </p:cNvSpPr>
          <p:nvPr/>
        </p:nvSpPr>
        <p:spPr bwMode="auto">
          <a:xfrm>
            <a:off x="3810000" y="3505200"/>
            <a:ext cx="735013" cy="735013"/>
          </a:xfrm>
          <a:prstGeom prst="ellipse">
            <a:avLst/>
          </a:prstGeom>
          <a:gradFill rotWithShape="1">
            <a:gsLst>
              <a:gs pos="0">
                <a:srgbClr val="149485"/>
              </a:gs>
              <a:gs pos="50000">
                <a:srgbClr val="1DD9C3"/>
              </a:gs>
              <a:gs pos="100000">
                <a:srgbClr val="73EDDE"/>
              </a:gs>
            </a:gsLst>
            <a:lin ang="2700000" scaled="1"/>
          </a:gra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 sz="1200" b="1" dirty="0">
                <a:solidFill>
                  <a:prstClr val="black"/>
                </a:solidFill>
              </a:rPr>
              <a:t>NICHD</a:t>
            </a:r>
            <a:endParaRPr lang="en-US" sz="2400" dirty="0">
              <a:solidFill>
                <a:prstClr val="black"/>
              </a:solidFill>
            </a:endParaRPr>
          </a:p>
        </p:txBody>
      </p:sp>
      <p:sp>
        <p:nvSpPr>
          <p:cNvPr id="50" name="Oval 9"/>
          <p:cNvSpPr>
            <a:spLocks noChangeArrowheads="1"/>
          </p:cNvSpPr>
          <p:nvPr/>
        </p:nvSpPr>
        <p:spPr bwMode="auto">
          <a:xfrm>
            <a:off x="3048000" y="2590800"/>
            <a:ext cx="733425" cy="735013"/>
          </a:xfrm>
          <a:prstGeom prst="ellipse">
            <a:avLst/>
          </a:prstGeom>
          <a:gradFill rotWithShape="1">
            <a:gsLst>
              <a:gs pos="0">
                <a:srgbClr val="149485"/>
              </a:gs>
              <a:gs pos="50000">
                <a:srgbClr val="1DD9C3"/>
              </a:gs>
              <a:gs pos="100000">
                <a:srgbClr val="73EDDE"/>
              </a:gs>
            </a:gsLst>
            <a:lin ang="2700000" scaled="1"/>
          </a:gra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 sz="1200" b="1" dirty="0">
                <a:solidFill>
                  <a:prstClr val="black"/>
                </a:solidFill>
              </a:rPr>
              <a:t>NLM</a:t>
            </a:r>
            <a:endParaRPr lang="en-US" sz="2400" dirty="0">
              <a:solidFill>
                <a:prstClr val="black"/>
              </a:solidFill>
            </a:endParaRPr>
          </a:p>
        </p:txBody>
      </p:sp>
      <p:sp>
        <p:nvSpPr>
          <p:cNvPr id="51" name="Oval 16"/>
          <p:cNvSpPr>
            <a:spLocks noChangeArrowheads="1"/>
          </p:cNvSpPr>
          <p:nvPr/>
        </p:nvSpPr>
        <p:spPr bwMode="auto">
          <a:xfrm>
            <a:off x="4267200" y="2236788"/>
            <a:ext cx="735013" cy="735012"/>
          </a:xfrm>
          <a:prstGeom prst="ellipse">
            <a:avLst/>
          </a:prstGeom>
          <a:gradFill rotWithShape="1">
            <a:gsLst>
              <a:gs pos="0">
                <a:srgbClr val="149485"/>
              </a:gs>
              <a:gs pos="50000">
                <a:srgbClr val="1DD9C3"/>
              </a:gs>
              <a:gs pos="100000">
                <a:srgbClr val="73EDDE"/>
              </a:gs>
            </a:gsLst>
            <a:lin ang="2700000" scaled="1"/>
          </a:gra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 sz="1200" b="1" dirty="0">
                <a:solidFill>
                  <a:prstClr val="black"/>
                </a:solidFill>
              </a:rPr>
              <a:t>CC</a:t>
            </a:r>
            <a:endParaRPr lang="en-US" sz="2400" dirty="0">
              <a:solidFill>
                <a:prstClr val="black"/>
              </a:solidFill>
            </a:endParaRPr>
          </a:p>
        </p:txBody>
      </p:sp>
      <p:sp>
        <p:nvSpPr>
          <p:cNvPr id="52" name="Oval 27"/>
          <p:cNvSpPr>
            <a:spLocks noChangeAspect="1" noChangeArrowheads="1"/>
          </p:cNvSpPr>
          <p:nvPr/>
        </p:nvSpPr>
        <p:spPr bwMode="auto">
          <a:xfrm>
            <a:off x="3154363" y="1447800"/>
            <a:ext cx="731837" cy="731838"/>
          </a:xfrm>
          <a:prstGeom prst="ellipse">
            <a:avLst/>
          </a:prstGeom>
          <a:gradFill rotWithShape="1">
            <a:gsLst>
              <a:gs pos="0">
                <a:srgbClr val="149485"/>
              </a:gs>
              <a:gs pos="50000">
                <a:srgbClr val="1DD9C3"/>
              </a:gs>
              <a:gs pos="100000">
                <a:srgbClr val="73EDDE"/>
              </a:gs>
            </a:gsLst>
            <a:lin ang="2700000" scaled="1"/>
          </a:gra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 sz="1400" b="1" dirty="0">
                <a:solidFill>
                  <a:prstClr val="black"/>
                </a:solidFill>
              </a:rPr>
              <a:t>OD</a:t>
            </a:r>
          </a:p>
        </p:txBody>
      </p:sp>
      <p:sp>
        <p:nvSpPr>
          <p:cNvPr id="53" name="Oval 18"/>
          <p:cNvSpPr>
            <a:spLocks noChangeArrowheads="1"/>
          </p:cNvSpPr>
          <p:nvPr/>
        </p:nvSpPr>
        <p:spPr bwMode="auto">
          <a:xfrm>
            <a:off x="1828800" y="2057400"/>
            <a:ext cx="735013" cy="735013"/>
          </a:xfrm>
          <a:prstGeom prst="ellipse">
            <a:avLst/>
          </a:prstGeom>
          <a:gradFill rotWithShape="1">
            <a:gsLst>
              <a:gs pos="0">
                <a:srgbClr val="149485"/>
              </a:gs>
              <a:gs pos="50000">
                <a:srgbClr val="1DD9C3"/>
              </a:gs>
              <a:gs pos="100000">
                <a:srgbClr val="73EDDE"/>
              </a:gs>
            </a:gsLst>
            <a:lin ang="2700000" scaled="1"/>
          </a:gra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 sz="1200" b="1" dirty="0">
                <a:solidFill>
                  <a:prstClr val="black"/>
                </a:solidFill>
              </a:rPr>
              <a:t>NIA</a:t>
            </a:r>
            <a:endParaRPr lang="en-US" sz="2400" dirty="0">
              <a:solidFill>
                <a:prstClr val="black"/>
              </a:solidFill>
            </a:endParaRPr>
          </a:p>
        </p:txBody>
      </p:sp>
      <p:sp>
        <p:nvSpPr>
          <p:cNvPr id="54" name="Oval 17"/>
          <p:cNvSpPr>
            <a:spLocks noChangeArrowheads="1"/>
          </p:cNvSpPr>
          <p:nvPr/>
        </p:nvSpPr>
        <p:spPr bwMode="auto">
          <a:xfrm>
            <a:off x="2209800" y="3352800"/>
            <a:ext cx="735013" cy="735013"/>
          </a:xfrm>
          <a:prstGeom prst="ellipse">
            <a:avLst/>
          </a:prstGeom>
          <a:gradFill rotWithShape="1">
            <a:gsLst>
              <a:gs pos="0">
                <a:srgbClr val="149485"/>
              </a:gs>
              <a:gs pos="50000">
                <a:srgbClr val="1DD9C3"/>
              </a:gs>
              <a:gs pos="100000">
                <a:srgbClr val="73EDDE"/>
              </a:gs>
            </a:gsLst>
            <a:lin ang="2700000" scaled="1"/>
          </a:gra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 sz="1200" b="1" dirty="0">
                <a:solidFill>
                  <a:prstClr val="black"/>
                </a:solidFill>
              </a:rPr>
              <a:t>NHGRI</a:t>
            </a:r>
            <a:endParaRPr lang="en-US" sz="2400" dirty="0">
              <a:solidFill>
                <a:prstClr val="black"/>
              </a:solidFill>
            </a:endParaRPr>
          </a:p>
        </p:txBody>
      </p:sp>
      <p:sp>
        <p:nvSpPr>
          <p:cNvPr id="55" name="Oval 32"/>
          <p:cNvSpPr>
            <a:spLocks noChangeArrowheads="1"/>
          </p:cNvSpPr>
          <p:nvPr/>
        </p:nvSpPr>
        <p:spPr bwMode="auto">
          <a:xfrm>
            <a:off x="1093788" y="3048000"/>
            <a:ext cx="735012" cy="735013"/>
          </a:xfrm>
          <a:prstGeom prst="ellipse">
            <a:avLst/>
          </a:prstGeom>
          <a:gradFill rotWithShape="1">
            <a:gsLst>
              <a:gs pos="0">
                <a:srgbClr val="149485"/>
              </a:gs>
              <a:gs pos="50000">
                <a:srgbClr val="1DD9C3"/>
              </a:gs>
              <a:gs pos="100000">
                <a:srgbClr val="73EDDE"/>
              </a:gs>
            </a:gsLst>
            <a:lin ang="2700000" scaled="1"/>
          </a:gra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 sz="1200" b="1" dirty="0">
                <a:solidFill>
                  <a:prstClr val="black"/>
                </a:solidFill>
              </a:rPr>
              <a:t>FIC</a:t>
            </a:r>
          </a:p>
        </p:txBody>
      </p:sp>
      <p:sp>
        <p:nvSpPr>
          <p:cNvPr id="56" name="Oval 30"/>
          <p:cNvSpPr>
            <a:spLocks noChangeArrowheads="1"/>
          </p:cNvSpPr>
          <p:nvPr/>
        </p:nvSpPr>
        <p:spPr bwMode="auto">
          <a:xfrm>
            <a:off x="541338" y="4130675"/>
            <a:ext cx="735012" cy="735013"/>
          </a:xfrm>
          <a:prstGeom prst="ellipse">
            <a:avLst/>
          </a:prstGeom>
          <a:gradFill rotWithShape="1">
            <a:gsLst>
              <a:gs pos="0">
                <a:srgbClr val="149485"/>
              </a:gs>
              <a:gs pos="50000">
                <a:srgbClr val="1DD9C3"/>
              </a:gs>
              <a:gs pos="100000">
                <a:srgbClr val="73EDDE"/>
              </a:gs>
            </a:gsLst>
            <a:lin ang="2700000" scaled="1"/>
          </a:gra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 sz="1200" b="1" dirty="0">
                <a:solidFill>
                  <a:prstClr val="black"/>
                </a:solidFill>
              </a:rPr>
              <a:t>NIBIB</a:t>
            </a:r>
            <a:endParaRPr lang="en-US" sz="2400" b="1" dirty="0">
              <a:solidFill>
                <a:prstClr val="black"/>
              </a:solidFill>
            </a:endParaRPr>
          </a:p>
        </p:txBody>
      </p:sp>
      <p:sp>
        <p:nvSpPr>
          <p:cNvPr id="57" name="Oval 33"/>
          <p:cNvSpPr>
            <a:spLocks noChangeArrowheads="1"/>
          </p:cNvSpPr>
          <p:nvPr/>
        </p:nvSpPr>
        <p:spPr bwMode="auto">
          <a:xfrm>
            <a:off x="1620838" y="4522788"/>
            <a:ext cx="735012" cy="735012"/>
          </a:xfrm>
          <a:prstGeom prst="ellipse">
            <a:avLst/>
          </a:prstGeom>
          <a:gradFill rotWithShape="1">
            <a:gsLst>
              <a:gs pos="0">
                <a:srgbClr val="149485"/>
              </a:gs>
              <a:gs pos="50000">
                <a:srgbClr val="1DD9C3"/>
              </a:gs>
              <a:gs pos="100000">
                <a:srgbClr val="73EDDE"/>
              </a:gs>
            </a:gsLst>
            <a:lin ang="2700000" scaled="1"/>
          </a:gra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 sz="1200" b="1" dirty="0">
                <a:solidFill>
                  <a:prstClr val="black"/>
                </a:solidFill>
              </a:rPr>
              <a:t>CSR</a:t>
            </a:r>
          </a:p>
        </p:txBody>
      </p:sp>
    </p:spTree>
    <p:extLst>
      <p:ext uri="{BB962C8B-B14F-4D97-AF65-F5344CB8AC3E}">
        <p14:creationId xmlns:p14="http://schemas.microsoft.com/office/powerpoint/2010/main" val="1577444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Catalyzing Collaborations Outside </a:t>
            </a:r>
            <a:r>
              <a:rPr lang="en-US" dirty="0" smtClean="0"/>
              <a:t>NIH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2133600" y="1066800"/>
            <a:ext cx="4724400" cy="4724400"/>
            <a:chOff x="1701800" y="800100"/>
            <a:chExt cx="5803900" cy="5905500"/>
          </a:xfrm>
        </p:grpSpPr>
        <p:sp>
          <p:nvSpPr>
            <p:cNvPr id="8" name="Oval 28"/>
            <p:cNvSpPr>
              <a:spLocks noChangeAspect="1" noChangeArrowheads="1"/>
            </p:cNvSpPr>
            <p:nvPr/>
          </p:nvSpPr>
          <p:spPr bwMode="auto">
            <a:xfrm>
              <a:off x="3795010" y="3067050"/>
              <a:ext cx="1508125" cy="1508125"/>
            </a:xfrm>
            <a:prstGeom prst="ellipse">
              <a:avLst/>
            </a:prstGeom>
            <a:gradFill>
              <a:gsLst>
                <a:gs pos="0">
                  <a:srgbClr val="E14E9B"/>
                </a:gs>
                <a:gs pos="50000">
                  <a:srgbClr val="EB89BC"/>
                </a:gs>
                <a:gs pos="100000">
                  <a:srgbClr val="F5C4DE"/>
                </a:gs>
              </a:gsLst>
              <a:lin ang="2700000" scaled="1"/>
            </a:gradFill>
            <a:ln w="9525">
              <a:solidFill>
                <a:schemeClr val="accent2">
                  <a:lumMod val="60000"/>
                  <a:lumOff val="40000"/>
                </a:schemeClr>
              </a:solidFill>
              <a:round/>
              <a:headEnd/>
              <a:tailEnd/>
            </a:ln>
            <a:effectLst>
              <a:outerShdw dist="38100" dir="5400000" algn="t" rotWithShape="0">
                <a:srgbClr val="808080">
                  <a:alpha val="39998"/>
                </a:srgbClr>
              </a:outerShdw>
            </a:effectLst>
          </p:spPr>
          <p:txBody>
            <a:bodyPr wrap="none" anchor="ctr"/>
            <a:lstStyle/>
            <a:p>
              <a:pPr algn="ctr" eaLnBrk="0" hangingPunct="0">
                <a:defRPr/>
              </a:pPr>
              <a:r>
                <a:rPr lang="en-US" b="1" dirty="0" smtClean="0">
                  <a:solidFill>
                    <a:prstClr val="black"/>
                  </a:solidFill>
                  <a:latin typeface="Arial" charset="0"/>
                  <a:ea typeface="ＭＳ Ｐゴシック" charset="0"/>
                </a:rPr>
                <a:t>NCATS</a:t>
              </a:r>
              <a:endParaRPr lang="en-US" sz="1600" b="1" dirty="0">
                <a:solidFill>
                  <a:prstClr val="black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9" name="Oval 28"/>
            <p:cNvSpPr>
              <a:spLocks noChangeAspect="1" noChangeArrowheads="1"/>
            </p:cNvSpPr>
            <p:nvPr/>
          </p:nvSpPr>
          <p:spPr bwMode="auto">
            <a:xfrm>
              <a:off x="1701800" y="1600200"/>
              <a:ext cx="1508125" cy="1508125"/>
            </a:xfrm>
            <a:prstGeom prst="ellipse">
              <a:avLst/>
            </a:prstGeom>
            <a:gradFill>
              <a:gsLst>
                <a:gs pos="0">
                  <a:srgbClr val="1C60F7"/>
                </a:gs>
                <a:gs pos="50000">
                  <a:srgbClr val="6795FA"/>
                </a:gs>
                <a:gs pos="100000">
                  <a:srgbClr val="B3CAFC"/>
                </a:gs>
              </a:gsLst>
              <a:lin ang="2700000" scaled="1"/>
            </a:gradFill>
            <a:ln w="9525">
              <a:solidFill>
                <a:schemeClr val="accent5">
                  <a:lumMod val="60000"/>
                  <a:lumOff val="40000"/>
                </a:schemeClr>
              </a:solidFill>
              <a:round/>
              <a:headEnd/>
              <a:tailEnd/>
            </a:ln>
            <a:effectLst>
              <a:outerShdw dist="38100" dir="5400000" algn="t" rotWithShape="0">
                <a:srgbClr val="808080">
                  <a:alpha val="39998"/>
                </a:srgbClr>
              </a:outerShdw>
            </a:effectLst>
          </p:spPr>
          <p:txBody>
            <a:bodyPr wrap="none" anchor="ctr"/>
            <a:lstStyle/>
            <a:p>
              <a:pPr algn="ctr" eaLnBrk="0" hangingPunct="0">
                <a:defRPr/>
              </a:pPr>
              <a:r>
                <a:rPr lang="en-US" sz="1600" b="1" dirty="0">
                  <a:solidFill>
                    <a:srgbClr val="EEECE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charset="0"/>
                  <a:ea typeface="ＭＳ Ｐゴシック" charset="0"/>
                </a:rPr>
                <a:t>Biotech</a:t>
              </a:r>
            </a:p>
          </p:txBody>
        </p:sp>
        <p:sp>
          <p:nvSpPr>
            <p:cNvPr id="10" name="Oval 28"/>
            <p:cNvSpPr>
              <a:spLocks noChangeAspect="1" noChangeArrowheads="1"/>
            </p:cNvSpPr>
            <p:nvPr/>
          </p:nvSpPr>
          <p:spPr bwMode="auto">
            <a:xfrm>
              <a:off x="3817938" y="5197475"/>
              <a:ext cx="1508125" cy="1508125"/>
            </a:xfrm>
            <a:prstGeom prst="ellipse">
              <a:avLst/>
            </a:prstGeom>
            <a:gradFill>
              <a:gsLst>
                <a:gs pos="0">
                  <a:srgbClr val="1C60F7"/>
                </a:gs>
                <a:gs pos="50000">
                  <a:srgbClr val="6795FA"/>
                </a:gs>
                <a:gs pos="100000">
                  <a:srgbClr val="B3CAFC"/>
                </a:gs>
              </a:gsLst>
              <a:lin ang="2700000" scaled="1"/>
            </a:gradFill>
            <a:ln w="9525">
              <a:solidFill>
                <a:schemeClr val="accent5">
                  <a:lumMod val="60000"/>
                  <a:lumOff val="40000"/>
                </a:schemeClr>
              </a:solidFill>
              <a:round/>
              <a:headEnd/>
              <a:tailEnd/>
            </a:ln>
            <a:effectLst>
              <a:outerShdw dist="38100" dir="5400000" algn="t" rotWithShape="0">
                <a:srgbClr val="808080">
                  <a:alpha val="39998"/>
                </a:srgbClr>
              </a:outerShdw>
            </a:effectLst>
          </p:spPr>
          <p:txBody>
            <a:bodyPr wrap="none" anchor="ctr"/>
            <a:lstStyle/>
            <a:p>
              <a:pPr algn="ctr" eaLnBrk="0" hangingPunct="0">
                <a:defRPr/>
              </a:pPr>
              <a:r>
                <a:rPr lang="en-US" sz="1600" b="1" dirty="0">
                  <a:solidFill>
                    <a:srgbClr val="EEECE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charset="0"/>
                  <a:ea typeface="ＭＳ Ｐゴシック" charset="0"/>
                </a:rPr>
                <a:t>FDA</a:t>
              </a:r>
            </a:p>
          </p:txBody>
        </p:sp>
        <p:sp>
          <p:nvSpPr>
            <p:cNvPr id="11" name="Oval 28"/>
            <p:cNvSpPr>
              <a:spLocks noChangeAspect="1" noChangeArrowheads="1"/>
            </p:cNvSpPr>
            <p:nvPr/>
          </p:nvSpPr>
          <p:spPr bwMode="auto">
            <a:xfrm>
              <a:off x="3817939" y="800100"/>
              <a:ext cx="1508125" cy="1508125"/>
            </a:xfrm>
            <a:prstGeom prst="ellipse">
              <a:avLst/>
            </a:prstGeom>
            <a:gradFill>
              <a:gsLst>
                <a:gs pos="0">
                  <a:srgbClr val="1C60F7"/>
                </a:gs>
                <a:gs pos="50000">
                  <a:srgbClr val="6795FA"/>
                </a:gs>
                <a:gs pos="100000">
                  <a:srgbClr val="B3CAFC"/>
                </a:gs>
              </a:gsLst>
              <a:lin ang="2700000" scaled="1"/>
            </a:gradFill>
            <a:ln w="9525">
              <a:solidFill>
                <a:schemeClr val="accent5">
                  <a:lumMod val="60000"/>
                  <a:lumOff val="40000"/>
                </a:schemeClr>
              </a:solidFill>
              <a:round/>
              <a:headEnd/>
              <a:tailEnd/>
            </a:ln>
            <a:effectLst>
              <a:outerShdw dist="38100" dir="5400000" algn="t" rotWithShape="0">
                <a:srgbClr val="808080">
                  <a:alpha val="39998"/>
                </a:srgbClr>
              </a:outerShdw>
            </a:effectLst>
          </p:spPr>
          <p:txBody>
            <a:bodyPr wrap="none" anchor="ctr"/>
            <a:lstStyle/>
            <a:p>
              <a:pPr algn="ctr" eaLnBrk="0" hangingPunct="0">
                <a:defRPr/>
              </a:pPr>
              <a:r>
                <a:rPr lang="en-US" sz="1600" b="1" dirty="0">
                  <a:solidFill>
                    <a:srgbClr val="EEECE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charset="0"/>
                  <a:ea typeface="ＭＳ Ｐゴシック" charset="0"/>
                </a:rPr>
                <a:t>Academia</a:t>
              </a:r>
            </a:p>
          </p:txBody>
        </p:sp>
        <p:sp>
          <p:nvSpPr>
            <p:cNvPr id="12" name="Oval 28"/>
            <p:cNvSpPr>
              <a:spLocks noChangeAspect="1" noChangeArrowheads="1"/>
            </p:cNvSpPr>
            <p:nvPr/>
          </p:nvSpPr>
          <p:spPr bwMode="auto">
            <a:xfrm>
              <a:off x="1701800" y="3894138"/>
              <a:ext cx="1508125" cy="1508125"/>
            </a:xfrm>
            <a:prstGeom prst="ellipse">
              <a:avLst/>
            </a:prstGeom>
            <a:gradFill>
              <a:gsLst>
                <a:gs pos="0">
                  <a:srgbClr val="1C60F7"/>
                </a:gs>
                <a:gs pos="50000">
                  <a:srgbClr val="6795FA"/>
                </a:gs>
                <a:gs pos="100000">
                  <a:srgbClr val="B3CAFC"/>
                </a:gs>
              </a:gsLst>
              <a:lin ang="2700000" scaled="1"/>
            </a:gradFill>
            <a:ln w="9525">
              <a:solidFill>
                <a:schemeClr val="accent5">
                  <a:lumMod val="60000"/>
                  <a:lumOff val="40000"/>
                </a:schemeClr>
              </a:solidFill>
              <a:round/>
              <a:headEnd/>
              <a:tailEnd/>
            </a:ln>
            <a:effectLst>
              <a:outerShdw dist="38100" dir="5400000" algn="t" rotWithShape="0">
                <a:srgbClr val="808080">
                  <a:alpha val="39998"/>
                </a:srgbClr>
              </a:outerShdw>
            </a:effectLst>
          </p:spPr>
          <p:txBody>
            <a:bodyPr wrap="none" anchor="ctr"/>
            <a:lstStyle/>
            <a:p>
              <a:pPr algn="ctr" eaLnBrk="0" hangingPunct="0">
                <a:defRPr/>
              </a:pPr>
              <a:r>
                <a:rPr lang="en-US" sz="1600" b="1" dirty="0">
                  <a:solidFill>
                    <a:srgbClr val="EEECE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charset="0"/>
                  <a:ea typeface="ＭＳ Ｐゴシック" charset="0"/>
                </a:rPr>
                <a:t>Pharma</a:t>
              </a:r>
            </a:p>
          </p:txBody>
        </p:sp>
        <p:sp>
          <p:nvSpPr>
            <p:cNvPr id="13" name="Oval 28"/>
            <p:cNvSpPr>
              <a:spLocks noChangeAspect="1" noChangeArrowheads="1"/>
            </p:cNvSpPr>
            <p:nvPr/>
          </p:nvSpPr>
          <p:spPr bwMode="auto">
            <a:xfrm>
              <a:off x="5943600" y="3894138"/>
              <a:ext cx="1509713" cy="1508125"/>
            </a:xfrm>
            <a:prstGeom prst="ellipse">
              <a:avLst/>
            </a:prstGeom>
            <a:gradFill>
              <a:gsLst>
                <a:gs pos="0">
                  <a:srgbClr val="1C60F7"/>
                </a:gs>
                <a:gs pos="50000">
                  <a:srgbClr val="6795FA"/>
                </a:gs>
                <a:gs pos="100000">
                  <a:srgbClr val="B3CAFC"/>
                </a:gs>
              </a:gsLst>
              <a:lin ang="2700000" scaled="1"/>
            </a:gradFill>
            <a:ln w="9525">
              <a:solidFill>
                <a:schemeClr val="accent5">
                  <a:lumMod val="60000"/>
                  <a:lumOff val="40000"/>
                </a:schemeClr>
              </a:solidFill>
              <a:round/>
              <a:headEnd/>
              <a:tailEnd/>
            </a:ln>
            <a:effectLst>
              <a:outerShdw dist="38100" dir="5400000" algn="t" rotWithShape="0">
                <a:srgbClr val="808080">
                  <a:alpha val="39998"/>
                </a:srgbClr>
              </a:outerShdw>
            </a:effectLst>
          </p:spPr>
          <p:txBody>
            <a:bodyPr wrap="none" anchor="ctr"/>
            <a:lstStyle/>
            <a:p>
              <a:pPr algn="ctr" eaLnBrk="0" hangingPunct="0">
                <a:defRPr/>
              </a:pPr>
              <a:r>
                <a:rPr lang="en-US" sz="1600" b="1" dirty="0">
                  <a:solidFill>
                    <a:srgbClr val="EEECE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charset="0"/>
                  <a:ea typeface="ＭＳ Ｐゴシック" charset="0"/>
                </a:rPr>
                <a:t>Non-</a:t>
              </a:r>
            </a:p>
            <a:p>
              <a:pPr algn="ctr" eaLnBrk="0" hangingPunct="0">
                <a:defRPr/>
              </a:pPr>
              <a:r>
                <a:rPr lang="en-US" sz="1600" b="1" dirty="0">
                  <a:solidFill>
                    <a:srgbClr val="EEECE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charset="0"/>
                  <a:ea typeface="ＭＳ Ｐゴシック" charset="0"/>
                </a:rPr>
                <a:t>Profits</a:t>
              </a:r>
            </a:p>
          </p:txBody>
        </p:sp>
        <p:sp>
          <p:nvSpPr>
            <p:cNvPr id="14" name="Oval 28"/>
            <p:cNvSpPr>
              <a:spLocks noChangeAspect="1" noChangeArrowheads="1"/>
            </p:cNvSpPr>
            <p:nvPr/>
          </p:nvSpPr>
          <p:spPr bwMode="auto">
            <a:xfrm>
              <a:off x="5995988" y="1616075"/>
              <a:ext cx="1509712" cy="1508125"/>
            </a:xfrm>
            <a:prstGeom prst="ellipse">
              <a:avLst/>
            </a:prstGeom>
            <a:gradFill>
              <a:gsLst>
                <a:gs pos="0">
                  <a:srgbClr val="1C60F7"/>
                </a:gs>
                <a:gs pos="50000">
                  <a:srgbClr val="6795FA"/>
                </a:gs>
                <a:gs pos="100000">
                  <a:srgbClr val="B3CAFC"/>
                </a:gs>
              </a:gsLst>
              <a:lin ang="2700000" scaled="1"/>
            </a:gradFill>
            <a:ln w="9525">
              <a:solidFill>
                <a:schemeClr val="accent5">
                  <a:lumMod val="60000"/>
                  <a:lumOff val="40000"/>
                </a:schemeClr>
              </a:solidFill>
              <a:round/>
              <a:headEnd/>
              <a:tailEnd/>
            </a:ln>
            <a:effectLst>
              <a:outerShdw dist="38100" dir="5400000" algn="t" rotWithShape="0">
                <a:srgbClr val="808080">
                  <a:alpha val="39998"/>
                </a:srgbClr>
              </a:outerShdw>
            </a:effectLst>
          </p:spPr>
          <p:txBody>
            <a:bodyPr wrap="none" anchor="ctr"/>
            <a:lstStyle/>
            <a:p>
              <a:pPr algn="ctr" eaLnBrk="0" hangingPunct="0">
                <a:defRPr/>
              </a:pPr>
              <a:r>
                <a:rPr lang="en-US" sz="1600" b="1" dirty="0">
                  <a:solidFill>
                    <a:srgbClr val="EEECE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charset="0"/>
                  <a:ea typeface="ＭＳ Ｐゴシック" charset="0"/>
                </a:rPr>
                <a:t>Advocacy</a:t>
              </a:r>
            </a:p>
            <a:p>
              <a:pPr algn="ctr" eaLnBrk="0" hangingPunct="0">
                <a:defRPr/>
              </a:pPr>
              <a:r>
                <a:rPr lang="en-US" sz="1600" b="1" dirty="0">
                  <a:solidFill>
                    <a:srgbClr val="EEECE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charset="0"/>
                  <a:ea typeface="ＭＳ Ｐゴシック" charset="0"/>
                </a:rPr>
                <a:t>Groups</a:t>
              </a:r>
            </a:p>
          </p:txBody>
        </p:sp>
        <p:cxnSp>
          <p:nvCxnSpPr>
            <p:cNvPr id="16" name="Straight Arrow Connector 15"/>
            <p:cNvCxnSpPr>
              <a:cxnSpLocks noChangeShapeType="1"/>
            </p:cNvCxnSpPr>
            <p:nvPr/>
          </p:nvCxnSpPr>
          <p:spPr bwMode="auto">
            <a:xfrm rot="5400000">
              <a:off x="5444331" y="2701132"/>
              <a:ext cx="541337" cy="914400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 type="arrow" w="med" len="med"/>
              <a:tailEnd type="arrow" w="med" len="med"/>
            </a:ln>
            <a:effectLst>
              <a:outerShdw dist="38100" dir="5400000" algn="t" rotWithShape="0">
                <a:srgbClr val="808080">
                  <a:alpha val="39998"/>
                </a:srgbClr>
              </a:outerShdw>
            </a:effectLst>
          </p:spPr>
        </p:cxnSp>
        <p:cxnSp>
          <p:nvCxnSpPr>
            <p:cNvPr id="17" name="Straight Arrow Connector 16"/>
            <p:cNvCxnSpPr>
              <a:cxnSpLocks noChangeShapeType="1"/>
            </p:cNvCxnSpPr>
            <p:nvPr/>
          </p:nvCxnSpPr>
          <p:spPr bwMode="auto">
            <a:xfrm>
              <a:off x="5303838" y="4130675"/>
              <a:ext cx="639762" cy="315913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 type="arrow" w="med" len="med"/>
              <a:tailEnd type="arrow" w="med" len="med"/>
            </a:ln>
            <a:effectLst>
              <a:outerShdw dist="38100" dir="5400000" algn="t" rotWithShape="0">
                <a:srgbClr val="808080">
                  <a:alpha val="39998"/>
                </a:srgbClr>
              </a:outerShdw>
            </a:effectLst>
          </p:spPr>
        </p:cxnSp>
        <p:cxnSp>
          <p:nvCxnSpPr>
            <p:cNvPr id="18" name="Straight Arrow Connector 17"/>
            <p:cNvCxnSpPr>
              <a:cxnSpLocks noChangeShapeType="1"/>
            </p:cNvCxnSpPr>
            <p:nvPr/>
          </p:nvCxnSpPr>
          <p:spPr bwMode="auto">
            <a:xfrm rot="5400000">
              <a:off x="4299744" y="4883944"/>
              <a:ext cx="549275" cy="4763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 type="arrow" w="med" len="med"/>
              <a:tailEnd type="arrow" w="med" len="med"/>
            </a:ln>
            <a:effectLst>
              <a:outerShdw dist="38100" dir="5400000" algn="t" rotWithShape="0">
                <a:srgbClr val="808080">
                  <a:alpha val="39998"/>
                </a:srgbClr>
              </a:outerShdw>
            </a:effectLst>
          </p:spPr>
        </p:cxnSp>
        <p:cxnSp>
          <p:nvCxnSpPr>
            <p:cNvPr id="19" name="Straight Arrow Connector 18"/>
            <p:cNvCxnSpPr>
              <a:cxnSpLocks noChangeShapeType="1"/>
            </p:cNvCxnSpPr>
            <p:nvPr/>
          </p:nvCxnSpPr>
          <p:spPr bwMode="auto">
            <a:xfrm rot="16200000" flipH="1">
              <a:off x="3166269" y="2743994"/>
              <a:ext cx="541338" cy="895350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 type="arrow" w="med" len="med"/>
              <a:tailEnd type="arrow" w="med" len="med"/>
            </a:ln>
            <a:effectLst>
              <a:outerShdw dist="38100" dir="5400000" algn="t" rotWithShape="0">
                <a:srgbClr val="808080">
                  <a:alpha val="39998"/>
                </a:srgbClr>
              </a:outerShdw>
            </a:effectLst>
          </p:spPr>
        </p:cxnSp>
        <p:cxnSp>
          <p:nvCxnSpPr>
            <p:cNvPr id="20" name="Straight Arrow Connector 19"/>
            <p:cNvCxnSpPr>
              <a:cxnSpLocks noChangeShapeType="1"/>
            </p:cNvCxnSpPr>
            <p:nvPr/>
          </p:nvCxnSpPr>
          <p:spPr bwMode="auto">
            <a:xfrm flipV="1">
              <a:off x="3219450" y="4133850"/>
              <a:ext cx="639763" cy="315913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 type="arrow" w="med" len="med"/>
              <a:tailEnd type="arrow" w="med" len="med"/>
            </a:ln>
            <a:effectLst>
              <a:outerShdw dist="38100" dir="5400000" algn="t" rotWithShape="0">
                <a:srgbClr val="808080">
                  <a:alpha val="39998"/>
                </a:srgbClr>
              </a:outerShdw>
            </a:effectLst>
          </p:spPr>
        </p:cxnSp>
      </p:grpSp>
      <p:cxnSp>
        <p:nvCxnSpPr>
          <p:cNvPr id="21" name="Straight Arrow Connector 20"/>
          <p:cNvCxnSpPr>
            <a:cxnSpLocks noChangeShapeType="1"/>
          </p:cNvCxnSpPr>
          <p:nvPr/>
        </p:nvCxnSpPr>
        <p:spPr bwMode="auto">
          <a:xfrm rot="5400000">
            <a:off x="4255616" y="2615830"/>
            <a:ext cx="439420" cy="3877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 type="arrow" w="med" len="med"/>
            <a:tailEnd type="arrow" w="med" len="med"/>
          </a:ln>
          <a:effectLst>
            <a:outerShdw dist="38100" dir="5400000" algn="t" rotWithShape="0">
              <a:srgbClr val="808080">
                <a:alpha val="39998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2663279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152400"/>
            <a:ext cx="7467600" cy="1295400"/>
          </a:xfrm>
        </p:spPr>
        <p:txBody>
          <a:bodyPr>
            <a:normAutofit fontScale="90000"/>
          </a:bodyPr>
          <a:lstStyle/>
          <a:p>
            <a:r>
              <a:rPr lang="en-US" sz="3200" dirty="0" smtClean="0">
                <a:solidFill>
                  <a:srgbClr val="642F6C"/>
                </a:solidFill>
              </a:rPr>
              <a:t>NCATS Case Study</a:t>
            </a:r>
            <a:r>
              <a:rPr lang="en-US" sz="2700" dirty="0" smtClean="0">
                <a:solidFill>
                  <a:srgbClr val="642F6C"/>
                </a:solidFill>
              </a:rPr>
              <a:t/>
            </a:r>
            <a:br>
              <a:rPr lang="en-US" sz="2700" dirty="0" smtClean="0">
                <a:solidFill>
                  <a:srgbClr val="642F6C"/>
                </a:solidFill>
              </a:rPr>
            </a:br>
            <a:r>
              <a:rPr lang="en-US" sz="2700" dirty="0">
                <a:solidFill>
                  <a:srgbClr val="642F6C"/>
                </a:solidFill>
              </a:rPr>
              <a:t>NCATS and NEI Partner with </a:t>
            </a:r>
            <a:r>
              <a:rPr lang="en-US" sz="2700" dirty="0" err="1" smtClean="0">
                <a:solidFill>
                  <a:srgbClr val="642F6C"/>
                </a:solidFill>
              </a:rPr>
              <a:t>Organovo</a:t>
            </a:r>
            <a:r>
              <a:rPr lang="en-US" sz="3200" dirty="0">
                <a:solidFill>
                  <a:srgbClr val="642F6C"/>
                </a:solidFill>
              </a:rPr>
              <a:t/>
            </a:r>
            <a:br>
              <a:rPr lang="en-US" sz="3200" dirty="0">
                <a:solidFill>
                  <a:srgbClr val="642F6C"/>
                </a:solidFill>
              </a:rPr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990600" y="1219200"/>
            <a:ext cx="5029200" cy="4832092"/>
          </a:xfrm>
        </p:spPr>
        <p:txBody>
          <a:bodyPr wrap="square">
            <a:sp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2000" dirty="0" err="1" smtClean="0"/>
              <a:t>Organovo</a:t>
            </a:r>
            <a:r>
              <a:rPr lang="en-US" sz="2000" dirty="0"/>
              <a:t>, NCATS, and </a:t>
            </a:r>
            <a:r>
              <a:rPr lang="en-US" sz="2000" dirty="0" smtClean="0"/>
              <a:t>NEI collaborate on its </a:t>
            </a:r>
            <a:r>
              <a:rPr lang="en-US" sz="2000" dirty="0" err="1" smtClean="0"/>
              <a:t>NovoGen</a:t>
            </a:r>
            <a:r>
              <a:rPr lang="en-US" sz="2000" dirty="0" smtClean="0"/>
              <a:t> </a:t>
            </a:r>
            <a:r>
              <a:rPr lang="en-US" sz="2000" dirty="0" err="1" smtClean="0"/>
              <a:t>Bioprinting</a:t>
            </a:r>
            <a:r>
              <a:rPr lang="en-US" sz="2000" dirty="0" smtClean="0"/>
              <a:t> platform to create 3D, </a:t>
            </a:r>
            <a:r>
              <a:rPr lang="en-US" sz="2000" dirty="0"/>
              <a:t>architecturally </a:t>
            </a:r>
            <a:r>
              <a:rPr lang="en-US" sz="2000" dirty="0" smtClean="0"/>
              <a:t>correct, functional living tissues</a:t>
            </a:r>
            <a:endParaRPr lang="en-US" sz="2000" dirty="0"/>
          </a:p>
          <a:p>
            <a:pPr marL="0" indent="0">
              <a:spcBef>
                <a:spcPts val="0"/>
              </a:spcBef>
              <a:buNone/>
            </a:pPr>
            <a:endParaRPr lang="en-US" sz="1900" dirty="0" smtClean="0"/>
          </a:p>
          <a:p>
            <a:pPr>
              <a:spcBef>
                <a:spcPts val="0"/>
              </a:spcBef>
            </a:pPr>
            <a:r>
              <a:rPr lang="en-US" sz="1900" dirty="0" smtClean="0"/>
              <a:t>NCATS worked with NIH OD to include special IP  and licensing clauses in a Research Collaboration Agreement</a:t>
            </a:r>
          </a:p>
          <a:p>
            <a:pPr marL="0" indent="0">
              <a:spcBef>
                <a:spcPts val="0"/>
              </a:spcBef>
              <a:buNone/>
            </a:pPr>
            <a:endParaRPr lang="en-US" sz="1900" dirty="0" smtClean="0"/>
          </a:p>
          <a:p>
            <a:pPr>
              <a:spcBef>
                <a:spcPts val="0"/>
              </a:spcBef>
            </a:pPr>
            <a:r>
              <a:rPr lang="en-US" sz="1900" dirty="0" smtClean="0"/>
              <a:t>Collaboration working to develop a printable retina that can be used for screening drugs to treat eye diseases</a:t>
            </a:r>
          </a:p>
          <a:p>
            <a:pPr>
              <a:spcBef>
                <a:spcPts val="0"/>
              </a:spcBef>
            </a:pPr>
            <a:endParaRPr lang="en-US" sz="1900" dirty="0" smtClean="0"/>
          </a:p>
          <a:p>
            <a:pPr>
              <a:spcBef>
                <a:spcPts val="0"/>
              </a:spcBef>
            </a:pPr>
            <a:r>
              <a:rPr lang="en-US" sz="1900" dirty="0" smtClean="0"/>
              <a:t>Highly complementary to other NCATS’ programs - Tissue Chip and compound screening</a:t>
            </a:r>
            <a:endParaRPr lang="en-US" sz="1900" dirty="0"/>
          </a:p>
        </p:txBody>
      </p:sp>
      <p:pic>
        <p:nvPicPr>
          <p:cNvPr id="5" name="Picture 4" descr="http://ir.organovo.com/files/design/sidebar-pic_bioprinting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2099" y="2057400"/>
            <a:ext cx="2838782" cy="177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http://www.organovo.com/sites/default/files/assets/images/pic-liver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8860" y="4800600"/>
            <a:ext cx="271802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6592970" y="1600200"/>
            <a:ext cx="2209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solidFill>
                  <a:srgbClr val="642F6C"/>
                </a:solidFill>
                <a:latin typeface="Trebuchet MS" pitchFamily="34" charset="0"/>
              </a:rPr>
              <a:t>Bioprinter</a:t>
            </a:r>
            <a:endParaRPr lang="en-US" dirty="0">
              <a:solidFill>
                <a:srgbClr val="642F6C"/>
              </a:solidFill>
              <a:latin typeface="Trebuchet MS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631070" y="4176911"/>
            <a:ext cx="2133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642F6C"/>
                </a:solidFill>
                <a:latin typeface="Trebuchet MS" pitchFamily="34" charset="0"/>
              </a:rPr>
              <a:t>Liver tissue </a:t>
            </a:r>
          </a:p>
          <a:p>
            <a:pPr algn="ctr"/>
            <a:r>
              <a:rPr lang="en-US" sz="1600" dirty="0">
                <a:solidFill>
                  <a:srgbClr val="642F6C"/>
                </a:solidFill>
                <a:latin typeface="Trebuchet MS" pitchFamily="34" charset="0"/>
              </a:rPr>
              <a:t>(cross-section)</a:t>
            </a:r>
          </a:p>
        </p:txBody>
      </p:sp>
    </p:spTree>
    <p:extLst>
      <p:ext uri="{BB962C8B-B14F-4D97-AF65-F5344CB8AC3E}">
        <p14:creationId xmlns:p14="http://schemas.microsoft.com/office/powerpoint/2010/main" val="2815288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5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52400"/>
            <a:ext cx="9144000" cy="1143000"/>
          </a:xfrm>
        </p:spPr>
        <p:txBody>
          <a:bodyPr anchor="t">
            <a:normAutofit fontScale="90000"/>
          </a:bodyPr>
          <a:lstStyle/>
          <a:p>
            <a:r>
              <a:rPr lang="en-US" altLang="ja-JP" dirty="0" smtClean="0"/>
              <a:t>Developing new medicines for blood cancers: </a:t>
            </a:r>
            <a:r>
              <a:rPr lang="en-US" altLang="ja-JP" dirty="0" smtClean="0">
                <a:solidFill>
                  <a:srgbClr val="642F6C"/>
                </a:solidFill>
              </a:rPr>
              <a:t>The Learning Collaborative</a:t>
            </a:r>
          </a:p>
        </p:txBody>
      </p:sp>
      <p:grpSp>
        <p:nvGrpSpPr>
          <p:cNvPr id="2" name="Group 6"/>
          <p:cNvGrpSpPr/>
          <p:nvPr/>
        </p:nvGrpSpPr>
        <p:grpSpPr>
          <a:xfrm>
            <a:off x="762001" y="1219200"/>
            <a:ext cx="5334000" cy="2438400"/>
            <a:chOff x="685800" y="1326416"/>
            <a:chExt cx="5334000" cy="2438400"/>
          </a:xfrm>
          <a:gradFill>
            <a:gsLst>
              <a:gs pos="0">
                <a:srgbClr val="72A8D4">
                  <a:alpha val="38000"/>
                </a:srgbClr>
              </a:gs>
              <a:gs pos="44000">
                <a:srgbClr val="3270A4"/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</a:gradFill>
        </p:grpSpPr>
        <p:sp>
          <p:nvSpPr>
            <p:cNvPr id="12" name="Isosceles Triangle 11"/>
            <p:cNvSpPr/>
            <p:nvPr/>
          </p:nvSpPr>
          <p:spPr>
            <a:xfrm>
              <a:off x="2819400" y="1326416"/>
              <a:ext cx="3200400" cy="2438400"/>
            </a:xfrm>
            <a:prstGeom prst="triangle">
              <a:avLst/>
            </a:prstGeom>
            <a:solidFill>
              <a:srgbClr val="642F6C"/>
            </a:solidFill>
            <a:ln>
              <a:solidFill>
                <a:srgbClr val="642F6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429000" y="2393216"/>
              <a:ext cx="190500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FFFFFF"/>
                  </a:solidFill>
                  <a:latin typeface="Britannic Bold" pitchFamily="34" charset="0"/>
                  <a:cs typeface="Times New Roman" pitchFamily="18" charset="0"/>
                </a:rPr>
                <a:t>The </a:t>
              </a:r>
            </a:p>
            <a:p>
              <a:pPr algn="ctr"/>
              <a:r>
                <a:rPr lang="en-US" sz="2000" dirty="0">
                  <a:solidFill>
                    <a:srgbClr val="FFFFFF"/>
                  </a:solidFill>
                  <a:latin typeface="Britannic Bold" pitchFamily="34" charset="0"/>
                  <a:cs typeface="Times New Roman" pitchFamily="18" charset="0"/>
                </a:rPr>
                <a:t>Learning </a:t>
              </a:r>
            </a:p>
            <a:p>
              <a:pPr algn="ctr"/>
              <a:r>
                <a:rPr lang="en-US" sz="2000" dirty="0">
                  <a:solidFill>
                    <a:srgbClr val="FFFFFF"/>
                  </a:solidFill>
                  <a:latin typeface="Britannic Bold" pitchFamily="34" charset="0"/>
                  <a:cs typeface="Times New Roman" pitchFamily="18" charset="0"/>
                </a:rPr>
                <a:t>Collaborative</a:t>
              </a:r>
              <a:r>
                <a:rPr lang="en-US" baseline="30000" dirty="0" smtClean="0">
                  <a:solidFill>
                    <a:srgbClr val="FFFFFF"/>
                  </a:solidFill>
                  <a:latin typeface="Britannic Bold" pitchFamily="34" charset="0"/>
                </a:rPr>
                <a:t>™</a:t>
              </a:r>
              <a:endParaRPr lang="en-US"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pic>
          <p:nvPicPr>
            <p:cNvPr id="15" name="Picture 14" descr="IAMI"/>
            <p:cNvPicPr/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685800" y="1555016"/>
              <a:ext cx="1828800" cy="640616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6" name="Content Placeholder 2"/>
          <p:cNvSpPr txBox="1">
            <a:spLocks/>
          </p:cNvSpPr>
          <p:nvPr/>
        </p:nvSpPr>
        <p:spPr bwMode="auto">
          <a:xfrm>
            <a:off x="6099909" y="2286000"/>
            <a:ext cx="2891692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45713" rIns="91425" bIns="45713" numCol="1" anchor="t" anchorCtr="0" compatLnSpc="1">
            <a:prstTxWarp prst="textNoShape">
              <a:avLst/>
            </a:prstTxWarp>
          </a:bodyPr>
          <a:lstStyle/>
          <a:p>
            <a:pPr marL="285707" indent="-285707">
              <a:spcBef>
                <a:spcPct val="20000"/>
              </a:spcBef>
              <a:buClr>
                <a:srgbClr val="4D4D4D"/>
              </a:buClr>
              <a:buSzPct val="100000"/>
              <a:buFont typeface="Arial" pitchFamily="34" charset="0"/>
              <a:buChar char="•"/>
            </a:pPr>
            <a:r>
              <a:rPr lang="en-US" sz="1600" b="1" kern="0" dirty="0">
                <a:solidFill>
                  <a:srgbClr val="106379"/>
                </a:solidFill>
                <a:latin typeface="Trebuchet MS" pitchFamily="34" charset="0"/>
                <a:cs typeface="Arial" pitchFamily="34" charset="0"/>
              </a:rPr>
              <a:t>Focus on rare and neglected diseases</a:t>
            </a:r>
          </a:p>
          <a:p>
            <a:pPr marL="285707" indent="-285707">
              <a:spcBef>
                <a:spcPct val="20000"/>
              </a:spcBef>
              <a:buClr>
                <a:srgbClr val="4D4D4D"/>
              </a:buClr>
              <a:buSzPct val="100000"/>
              <a:buFont typeface="Arial" pitchFamily="34" charset="0"/>
              <a:buChar char="•"/>
            </a:pPr>
            <a:r>
              <a:rPr lang="en-US" sz="1600" b="1" kern="0" dirty="0">
                <a:solidFill>
                  <a:srgbClr val="106379"/>
                </a:solidFill>
                <a:latin typeface="Trebuchet MS" pitchFamily="34" charset="0"/>
                <a:cs typeface="Arial" pitchFamily="34" charset="0"/>
              </a:rPr>
              <a:t>Industrial scale HTS, </a:t>
            </a:r>
            <a:r>
              <a:rPr lang="en-US" sz="1600" b="1" kern="0" dirty="0" err="1">
                <a:solidFill>
                  <a:srgbClr val="106379"/>
                </a:solidFill>
                <a:latin typeface="Trebuchet MS" pitchFamily="34" charset="0"/>
                <a:cs typeface="Arial" pitchFamily="34" charset="0"/>
              </a:rPr>
              <a:t>cheminformatics</a:t>
            </a:r>
            <a:r>
              <a:rPr lang="en-US" sz="1600" b="1" kern="0" dirty="0">
                <a:solidFill>
                  <a:srgbClr val="106379"/>
                </a:solidFill>
                <a:latin typeface="Trebuchet MS" pitchFamily="34" charset="0"/>
                <a:cs typeface="Arial" pitchFamily="34" charset="0"/>
              </a:rPr>
              <a:t>, medicinal chemistry, drug development capabilities</a:t>
            </a:r>
          </a:p>
          <a:p>
            <a:pPr marL="285707" indent="-285707">
              <a:spcBef>
                <a:spcPct val="20000"/>
              </a:spcBef>
              <a:buClr>
                <a:srgbClr val="4D4D4D"/>
              </a:buClr>
              <a:buSzPct val="100000"/>
              <a:buFont typeface="Arial" pitchFamily="34" charset="0"/>
              <a:buChar char="•"/>
              <a:defRPr/>
            </a:pPr>
            <a:r>
              <a:rPr lang="en-US" sz="1600" b="1" kern="0" dirty="0">
                <a:solidFill>
                  <a:srgbClr val="106379"/>
                </a:solidFill>
                <a:latin typeface="Trebuchet MS" pitchFamily="34" charset="0"/>
                <a:cs typeface="Arial" pitchFamily="34" charset="0"/>
              </a:rPr>
              <a:t>P</a:t>
            </a:r>
            <a:r>
              <a:rPr lang="en-US" sz="1600" b="1" kern="0" dirty="0" err="1">
                <a:solidFill>
                  <a:srgbClr val="106379"/>
                </a:solidFill>
                <a:latin typeface="Trebuchet MS" pitchFamily="34" charset="0"/>
                <a:cs typeface="Arial" pitchFamily="34" charset="0"/>
              </a:rPr>
              <a:t>harma</a:t>
            </a:r>
            <a:r>
              <a:rPr lang="en-US" sz="1600" b="1" kern="0" dirty="0">
                <a:solidFill>
                  <a:srgbClr val="106379"/>
                </a:solidFill>
                <a:latin typeface="Trebuchet MS" pitchFamily="34" charset="0"/>
                <a:cs typeface="Arial" pitchFamily="34" charset="0"/>
              </a:rPr>
              <a:t> experience</a:t>
            </a:r>
          </a:p>
          <a:p>
            <a:pPr marL="339674" indent="-339674">
              <a:spcBef>
                <a:spcPct val="20000"/>
              </a:spcBef>
              <a:buClr>
                <a:srgbClr val="4D4D4D"/>
              </a:buClr>
              <a:buSzPct val="100000"/>
              <a:buFont typeface="Arial" pitchFamily="34" charset="0"/>
              <a:buChar char="•"/>
              <a:defRPr/>
            </a:pPr>
            <a:endParaRPr lang="en-US" sz="1600" b="1" kern="0" dirty="0">
              <a:solidFill>
                <a:srgbClr val="106379"/>
              </a:solidFill>
              <a:latin typeface="Trebuchet MS" pitchFamily="34" charset="0"/>
              <a:cs typeface="Times New Roman" pitchFamily="18" charset="0"/>
            </a:endParaRPr>
          </a:p>
        </p:txBody>
      </p:sp>
      <p:sp>
        <p:nvSpPr>
          <p:cNvPr id="17" name="Content Placeholder 2"/>
          <p:cNvSpPr txBox="1">
            <a:spLocks/>
          </p:cNvSpPr>
          <p:nvPr/>
        </p:nvSpPr>
        <p:spPr bwMode="auto">
          <a:xfrm>
            <a:off x="228600" y="2209800"/>
            <a:ext cx="26670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45713" rIns="91425" bIns="45713" numCol="1" anchor="t" anchorCtr="0" compatLnSpc="1">
            <a:prstTxWarp prst="textNoShape">
              <a:avLst/>
            </a:prstTxWarp>
          </a:bodyPr>
          <a:lstStyle/>
          <a:p>
            <a:pPr marL="285707" indent="-285707">
              <a:spcBef>
                <a:spcPct val="20000"/>
              </a:spcBef>
              <a:buClr>
                <a:srgbClr val="4D4D4D"/>
              </a:buClr>
              <a:buSzPct val="100000"/>
              <a:buFont typeface="Arial" pitchFamily="34" charset="0"/>
              <a:buChar char="•"/>
            </a:pPr>
            <a:r>
              <a:rPr lang="en-US" sz="1600" b="1" kern="0" dirty="0">
                <a:solidFill>
                  <a:srgbClr val="106379"/>
                </a:solidFill>
                <a:latin typeface="Trebuchet MS" pitchFamily="34" charset="0"/>
                <a:cs typeface="Arial" pitchFamily="34" charset="0"/>
              </a:rPr>
              <a:t>Bench-to-bedside translation in drug repurposing</a:t>
            </a:r>
          </a:p>
          <a:p>
            <a:pPr marL="285707" indent="-285707">
              <a:spcBef>
                <a:spcPct val="20000"/>
              </a:spcBef>
              <a:buClr>
                <a:srgbClr val="4D4D4D"/>
              </a:buClr>
              <a:buSzPct val="100000"/>
              <a:buFont typeface="Arial" pitchFamily="34" charset="0"/>
              <a:buChar char="•"/>
            </a:pPr>
            <a:r>
              <a:rPr lang="en-US" sz="1600" b="1" kern="0" dirty="0">
                <a:solidFill>
                  <a:srgbClr val="106379"/>
                </a:solidFill>
                <a:latin typeface="Trebuchet MS" pitchFamily="34" charset="0"/>
                <a:cs typeface="Arial" pitchFamily="34" charset="0"/>
              </a:rPr>
              <a:t>National leadership in medicinal and pharmaceutical chemistry</a:t>
            </a:r>
          </a:p>
          <a:p>
            <a:pPr marL="285707" indent="-285707">
              <a:spcBef>
                <a:spcPct val="20000"/>
              </a:spcBef>
              <a:buClr>
                <a:srgbClr val="4D4D4D"/>
              </a:buClr>
              <a:buSzPct val="100000"/>
              <a:buFont typeface="Arial" pitchFamily="34" charset="0"/>
              <a:buChar char="•"/>
            </a:pPr>
            <a:r>
              <a:rPr lang="en-US" sz="1600" b="1" kern="0" dirty="0" err="1">
                <a:solidFill>
                  <a:srgbClr val="106379"/>
                </a:solidFill>
                <a:latin typeface="Trebuchet MS" pitchFamily="34" charset="0"/>
                <a:cs typeface="Arial" pitchFamily="34" charset="0"/>
              </a:rPr>
              <a:t>Pharma</a:t>
            </a:r>
            <a:r>
              <a:rPr lang="en-US" sz="1600" b="1" kern="0" dirty="0">
                <a:solidFill>
                  <a:srgbClr val="106379"/>
                </a:solidFill>
                <a:latin typeface="Trebuchet MS" pitchFamily="34" charset="0"/>
                <a:cs typeface="Arial" pitchFamily="34" charset="0"/>
              </a:rPr>
              <a:t> experience</a:t>
            </a:r>
          </a:p>
          <a:p>
            <a:pPr marL="339674" indent="-339674">
              <a:spcBef>
                <a:spcPct val="20000"/>
              </a:spcBef>
              <a:buClr>
                <a:srgbClr val="C41230"/>
              </a:buClr>
              <a:buSzPct val="80000"/>
            </a:pPr>
            <a:endParaRPr lang="en-US" sz="1300" b="1" kern="0" dirty="0">
              <a:solidFill>
                <a:srgbClr val="106379"/>
              </a:solidFill>
              <a:latin typeface="Trebuchet MS" pitchFamily="34" charset="0"/>
              <a:cs typeface="Times New Roman" pitchFamily="18" charset="0"/>
            </a:endParaRPr>
          </a:p>
          <a:p>
            <a:pPr marL="339674" indent="-339674">
              <a:spcBef>
                <a:spcPct val="20000"/>
              </a:spcBef>
              <a:buClr>
                <a:srgbClr val="C41230"/>
              </a:buClr>
              <a:buSzPct val="80000"/>
              <a:buFont typeface="Wingdings 2" pitchFamily="18" charset="2"/>
              <a:buChar char=""/>
              <a:defRPr/>
            </a:pPr>
            <a:endParaRPr lang="en-US" sz="1300" b="1" kern="0" dirty="0">
              <a:solidFill>
                <a:srgbClr val="106379"/>
              </a:solidFill>
              <a:latin typeface="Trebuchet MS" pitchFamily="34" charset="0"/>
              <a:cs typeface="Times New Roman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514600" y="4561583"/>
            <a:ext cx="4554774" cy="1336662"/>
          </a:xfrm>
          <a:prstGeom prst="rect">
            <a:avLst/>
          </a:prstGeom>
          <a:noFill/>
        </p:spPr>
        <p:txBody>
          <a:bodyPr wrap="square" lIns="91425" tIns="45713" rIns="91425" bIns="45713" rtlCol="0">
            <a:spAutoFit/>
          </a:bodyPr>
          <a:lstStyle/>
          <a:p>
            <a:pPr marL="285707" indent="-285707">
              <a:buClr>
                <a:srgbClr val="4D4D4D"/>
              </a:buClr>
              <a:buSzPct val="100000"/>
              <a:buFont typeface="Arial" pitchFamily="34" charset="0"/>
              <a:buChar char="•"/>
            </a:pPr>
            <a:r>
              <a:rPr lang="en-US" sz="1600" b="1" dirty="0">
                <a:solidFill>
                  <a:srgbClr val="106379"/>
                </a:solidFill>
                <a:latin typeface="Trebuchet MS" pitchFamily="34" charset="0"/>
                <a:cs typeface="Arial" pitchFamily="34" charset="0"/>
              </a:rPr>
              <a:t>~400 active research projects</a:t>
            </a:r>
          </a:p>
          <a:p>
            <a:pPr marL="285707" indent="-285707">
              <a:buClr>
                <a:srgbClr val="4D4D4D"/>
              </a:buClr>
              <a:buSzPct val="100000"/>
              <a:buFont typeface="Arial" pitchFamily="34" charset="0"/>
              <a:buChar char="•"/>
            </a:pPr>
            <a:r>
              <a:rPr lang="en-US" sz="1600" b="1" dirty="0">
                <a:solidFill>
                  <a:srgbClr val="106379"/>
                </a:solidFill>
                <a:latin typeface="Trebuchet MS" pitchFamily="34" charset="0"/>
                <a:cs typeface="Arial" pitchFamily="34" charset="0"/>
              </a:rPr>
              <a:t>Worldwide network of blood cancer experts</a:t>
            </a:r>
          </a:p>
          <a:p>
            <a:pPr marL="285707" indent="-285707">
              <a:buClr>
                <a:srgbClr val="4D4D4D"/>
              </a:buClr>
              <a:buSzPct val="100000"/>
              <a:buFont typeface="Arial" pitchFamily="34" charset="0"/>
              <a:buChar char="•"/>
            </a:pPr>
            <a:r>
              <a:rPr lang="en-US" sz="1600" b="1" dirty="0">
                <a:solidFill>
                  <a:srgbClr val="106379"/>
                </a:solidFill>
                <a:latin typeface="Trebuchet MS" pitchFamily="34" charset="0"/>
                <a:cs typeface="Arial" pitchFamily="34" charset="0"/>
              </a:rPr>
              <a:t>Track record of commercial partnerships</a:t>
            </a:r>
          </a:p>
          <a:p>
            <a:pPr marL="285707" indent="-285707">
              <a:buClr>
                <a:srgbClr val="4D4D4D"/>
              </a:buClr>
              <a:buSzPct val="100000"/>
              <a:buFont typeface="Arial" pitchFamily="34" charset="0"/>
              <a:buChar char="•"/>
            </a:pPr>
            <a:r>
              <a:rPr lang="en-US" sz="1600" b="1" dirty="0" err="1">
                <a:solidFill>
                  <a:srgbClr val="106379"/>
                </a:solidFill>
                <a:latin typeface="Trebuchet MS" pitchFamily="34" charset="0"/>
                <a:cs typeface="Arial" pitchFamily="34" charset="0"/>
              </a:rPr>
              <a:t>Pharma</a:t>
            </a:r>
            <a:r>
              <a:rPr lang="en-US" sz="1600" b="1" dirty="0">
                <a:solidFill>
                  <a:srgbClr val="106379"/>
                </a:solidFill>
                <a:latin typeface="Trebuchet MS" pitchFamily="34" charset="0"/>
                <a:cs typeface="Arial" pitchFamily="34" charset="0"/>
              </a:rPr>
              <a:t> experience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8038" y="1442303"/>
            <a:ext cx="2874963" cy="646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8" name="Picture 2" descr="http://www.lls.org/assets/images/logo_lls_sit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150" b="21721"/>
          <a:stretch/>
        </p:blipFill>
        <p:spPr bwMode="auto">
          <a:xfrm>
            <a:off x="3700893" y="3830384"/>
            <a:ext cx="1937907" cy="741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6976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3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419"/>
          <a:stretch/>
        </p:blipFill>
        <p:spPr bwMode="auto">
          <a:xfrm>
            <a:off x="4876800" y="838200"/>
            <a:ext cx="3867004" cy="33011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646331"/>
          </a:xfrm>
        </p:spPr>
        <p:txBody>
          <a:bodyPr>
            <a:spAutoFit/>
          </a:bodyPr>
          <a:lstStyle/>
          <a:p>
            <a:r>
              <a:rPr lang="en-US" dirty="0" smtClean="0"/>
              <a:t>Patient Engagement </a:t>
            </a:r>
            <a:endParaRPr 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838200"/>
            <a:ext cx="4232581" cy="4606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85800" y="5638800"/>
            <a:ext cx="3186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hlinkClick r:id="rId4"/>
              </a:rPr>
              <a:t>rarediseasesnetwork.org/CPAG</a:t>
            </a:r>
            <a:r>
              <a:rPr lang="en-US" dirty="0">
                <a:hlinkClick r:id="rId4"/>
              </a:rPr>
              <a:t>/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867612" y="4343400"/>
            <a:ext cx="4123988" cy="701731"/>
          </a:xfr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800" dirty="0" smtClean="0">
                <a:solidFill>
                  <a:schemeClr val="tx1"/>
                </a:solidFill>
                <a:latin typeface="Calibri" panose="020F0502020204030204" pitchFamily="34" charset="0"/>
                <a:hlinkClick r:id="rId5"/>
              </a:rPr>
              <a:t>ncats.nih.gov/about/</a:t>
            </a:r>
            <a:r>
              <a:rPr lang="en-US" sz="1800" dirty="0" err="1" smtClean="0">
                <a:solidFill>
                  <a:schemeClr val="tx1"/>
                </a:solidFill>
                <a:latin typeface="Calibri" panose="020F0502020204030204" pitchFamily="34" charset="0"/>
                <a:hlinkClick r:id="rId5"/>
              </a:rPr>
              <a:t>ncats</a:t>
            </a:r>
            <a:r>
              <a:rPr lang="en-US" sz="1800" dirty="0" smtClean="0">
                <a:solidFill>
                  <a:schemeClr val="tx1"/>
                </a:solidFill>
                <a:latin typeface="Calibri" panose="020F0502020204030204" pitchFamily="34" charset="0"/>
                <a:hlinkClick r:id="rId5"/>
              </a:rPr>
              <a:t>-council/</a:t>
            </a:r>
            <a:r>
              <a:rPr lang="en-US" sz="1800" dirty="0" err="1" smtClean="0">
                <a:solidFill>
                  <a:schemeClr val="tx1"/>
                </a:solidFill>
                <a:latin typeface="Calibri" panose="020F0502020204030204" pitchFamily="34" charset="0"/>
                <a:hlinkClick r:id="rId5"/>
              </a:rPr>
              <a:t>wgs</a:t>
            </a:r>
            <a:r>
              <a:rPr lang="en-US" sz="1800" dirty="0" smtClean="0">
                <a:solidFill>
                  <a:schemeClr val="tx1"/>
                </a:solidFill>
                <a:latin typeface="Calibri" panose="020F0502020204030204" pitchFamily="34" charset="0"/>
                <a:hlinkClick r:id="rId5"/>
              </a:rPr>
              <a:t>/</a:t>
            </a:r>
          </a:p>
          <a:p>
            <a:pPr marL="0" indent="0">
              <a:buNone/>
            </a:pPr>
            <a:r>
              <a:rPr lang="en-US" sz="1800" dirty="0" smtClean="0">
                <a:solidFill>
                  <a:schemeClr val="tx1"/>
                </a:solidFill>
                <a:latin typeface="Calibri" panose="020F0502020204030204" pitchFamily="34" charset="0"/>
                <a:hlinkClick r:id="rId5"/>
              </a:rPr>
              <a:t>engagement/patient-engagement.html</a:t>
            </a:r>
            <a:endParaRPr lang="en-US" sz="1800" dirty="0" smtClean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7405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8686800" cy="914400"/>
          </a:xfrm>
        </p:spPr>
        <p:txBody>
          <a:bodyPr>
            <a:normAutofit/>
          </a:bodyPr>
          <a:lstStyle/>
          <a:p>
            <a:r>
              <a:rPr lang="en-US" dirty="0" smtClean="0"/>
              <a:t>Take-home messages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304800" y="1143000"/>
            <a:ext cx="8534400" cy="4953000"/>
          </a:xfrm>
        </p:spPr>
        <p:txBody>
          <a:bodyPr>
            <a:normAutofit/>
          </a:bodyPr>
          <a:lstStyle/>
          <a:p>
            <a:r>
              <a:rPr lang="en-US" dirty="0" smtClean="0"/>
              <a:t>The opportunities (and needs) in translational science are huge and systematic, so require </a:t>
            </a:r>
            <a:r>
              <a:rPr lang="en-US" i="1" dirty="0" smtClean="0"/>
              <a:t>systematic</a:t>
            </a:r>
            <a:r>
              <a:rPr lang="en-US" dirty="0" smtClean="0"/>
              <a:t> solutions</a:t>
            </a:r>
            <a:endParaRPr lang="en-US" sz="1000" dirty="0" smtClean="0"/>
          </a:p>
          <a:p>
            <a:r>
              <a:rPr lang="en-US" dirty="0"/>
              <a:t>The scale of the opportunities/needs requires transformational change to deliver </a:t>
            </a:r>
            <a:r>
              <a:rPr lang="en-US" i="1" dirty="0"/>
              <a:t>logarithmic</a:t>
            </a:r>
            <a:r>
              <a:rPr lang="en-US" dirty="0"/>
              <a:t> improvements</a:t>
            </a:r>
          </a:p>
          <a:p>
            <a:r>
              <a:rPr lang="en-US" dirty="0" smtClean="0"/>
              <a:t>NCATS has just begun to transform itself and its programs to meet </a:t>
            </a:r>
            <a:r>
              <a:rPr lang="en-US" dirty="0"/>
              <a:t>these opportunities </a:t>
            </a:r>
            <a:r>
              <a:rPr lang="en-US" dirty="0" smtClean="0"/>
              <a:t>and needs for the benefit of patients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7035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 More About NCATS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quarter" idx="13"/>
          </p:nvPr>
        </p:nvSpPr>
        <p:spPr>
          <a:xfrm>
            <a:off x="1219200" y="1524000"/>
            <a:ext cx="7467600" cy="4800600"/>
          </a:xfrm>
        </p:spPr>
        <p:txBody>
          <a:bodyPr>
            <a:normAutofit fontScale="40000" lnSpcReduction="20000"/>
          </a:bodyPr>
          <a:lstStyle/>
          <a:p>
            <a:pPr marL="0" lvl="2" indent="0">
              <a:buNone/>
            </a:pPr>
            <a:r>
              <a:rPr lang="en-US" sz="2400" dirty="0" smtClean="0"/>
              <a:t>              		</a:t>
            </a:r>
            <a:r>
              <a:rPr lang="en-US" sz="5100" b="1" dirty="0" smtClean="0"/>
              <a:t>Website: </a:t>
            </a:r>
            <a:r>
              <a:rPr lang="en-US" sz="5100" dirty="0" smtClean="0">
                <a:hlinkClick r:id="rId3"/>
              </a:rPr>
              <a:t>www.ncats.nih.gov</a:t>
            </a:r>
            <a:endParaRPr lang="en-US" sz="5100" dirty="0" smtClean="0"/>
          </a:p>
          <a:p>
            <a:pPr marL="0" lvl="2" indent="0">
              <a:buNone/>
            </a:pPr>
            <a:endParaRPr lang="en-US" sz="5100" b="1" dirty="0"/>
          </a:p>
          <a:p>
            <a:pPr marL="0" lvl="2" indent="0">
              <a:buNone/>
            </a:pPr>
            <a:r>
              <a:rPr lang="en-US" sz="5100" b="1" dirty="0" smtClean="0"/>
              <a:t>		</a:t>
            </a:r>
          </a:p>
          <a:p>
            <a:pPr marL="0" lvl="2" indent="0">
              <a:buNone/>
            </a:pPr>
            <a:r>
              <a:rPr lang="en-US" sz="5100" b="1" dirty="0"/>
              <a:t>	</a:t>
            </a:r>
            <a:r>
              <a:rPr lang="en-US" sz="5100" b="1" dirty="0" smtClean="0"/>
              <a:t>	Facebook: </a:t>
            </a:r>
            <a:r>
              <a:rPr lang="en-US" sz="5100" dirty="0" smtClean="0"/>
              <a:t>facebook.com/ncats.nih.gov</a:t>
            </a:r>
            <a:endParaRPr lang="en-US" dirty="0"/>
          </a:p>
          <a:p>
            <a:pPr marL="0" lvl="2" indent="0">
              <a:buNone/>
            </a:pPr>
            <a:endParaRPr lang="en-US" sz="5100" b="1" dirty="0" smtClean="0"/>
          </a:p>
          <a:p>
            <a:pPr marL="0" lvl="2" indent="0">
              <a:buNone/>
            </a:pPr>
            <a:endParaRPr lang="en-US" sz="5100" b="1" dirty="0"/>
          </a:p>
          <a:p>
            <a:pPr marL="0" lvl="2" indent="0">
              <a:buNone/>
            </a:pPr>
            <a:r>
              <a:rPr lang="en-US" sz="5100" b="1" dirty="0" smtClean="0"/>
              <a:t>		Twitter:</a:t>
            </a:r>
            <a:r>
              <a:rPr lang="en-US" sz="5100" dirty="0" smtClean="0"/>
              <a:t> twitter.com/</a:t>
            </a:r>
            <a:r>
              <a:rPr lang="en-US" sz="5100" dirty="0" err="1" smtClean="0"/>
              <a:t>ncats_nih_gov</a:t>
            </a:r>
            <a:endParaRPr lang="en-US" sz="5100" dirty="0" smtClean="0"/>
          </a:p>
          <a:p>
            <a:pPr marL="0" lvl="2" indent="0">
              <a:buNone/>
            </a:pPr>
            <a:endParaRPr lang="en-US" sz="5100" b="1" dirty="0"/>
          </a:p>
          <a:p>
            <a:pPr marL="0" lvl="2" indent="0">
              <a:buNone/>
            </a:pPr>
            <a:endParaRPr lang="en-US" sz="5100" b="1" dirty="0" smtClean="0"/>
          </a:p>
          <a:p>
            <a:pPr marL="0" lvl="2" indent="0">
              <a:buNone/>
            </a:pPr>
            <a:r>
              <a:rPr lang="en-US" sz="5100" b="1" dirty="0"/>
              <a:t>	</a:t>
            </a:r>
            <a:r>
              <a:rPr lang="en-US" sz="5100" b="1" dirty="0" smtClean="0"/>
              <a:t>	YouTube:</a:t>
            </a:r>
            <a:r>
              <a:rPr lang="en-US" sz="5100" dirty="0" smtClean="0"/>
              <a:t> youtube.com/user/</a:t>
            </a:r>
            <a:r>
              <a:rPr lang="en-US" sz="5100" dirty="0" err="1" smtClean="0"/>
              <a:t>ncatsmedia</a:t>
            </a:r>
            <a:endParaRPr lang="en-US" sz="5100" dirty="0" smtClean="0"/>
          </a:p>
          <a:p>
            <a:pPr marL="0" lvl="2" indent="0">
              <a:buNone/>
            </a:pPr>
            <a:endParaRPr lang="en-US" sz="5100" b="1" dirty="0"/>
          </a:p>
          <a:p>
            <a:pPr marL="0" lvl="2" indent="0">
              <a:buNone/>
            </a:pPr>
            <a:endParaRPr lang="en-US" sz="5100" b="1" dirty="0" smtClean="0"/>
          </a:p>
          <a:p>
            <a:pPr marL="0" lvl="2" indent="0">
              <a:buNone/>
            </a:pPr>
            <a:r>
              <a:rPr lang="en-US" sz="5100" b="1" dirty="0"/>
              <a:t>	</a:t>
            </a:r>
            <a:r>
              <a:rPr lang="en-US" sz="5100" b="1" dirty="0" smtClean="0"/>
              <a:t>	E-Newsletter:</a:t>
            </a:r>
            <a:r>
              <a:rPr lang="en-US" sz="5100" dirty="0" smtClean="0"/>
              <a:t> ncats.nih.gov/news-and-</a:t>
            </a:r>
          </a:p>
          <a:p>
            <a:pPr marL="0" indent="0">
              <a:buNone/>
            </a:pPr>
            <a:r>
              <a:rPr lang="en-US" sz="5100" dirty="0"/>
              <a:t>	</a:t>
            </a:r>
            <a:r>
              <a:rPr lang="en-US" sz="5100" dirty="0" smtClean="0"/>
              <a:t>		          events/e-news/e-news.html</a:t>
            </a:r>
            <a:endParaRPr lang="en-US" b="1" dirty="0" smtClean="0"/>
          </a:p>
        </p:txBody>
      </p:sp>
      <p:pic>
        <p:nvPicPr>
          <p:cNvPr id="5" name="Picture 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718" y="2209800"/>
            <a:ext cx="7620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2334" y="3086188"/>
            <a:ext cx="820768" cy="8308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2" descr="http://9to5google.files.wordpress.com/2013/01/youtube-logo_jpeg.jpg?w=704&amp;h=497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9318" y="4045527"/>
            <a:ext cx="1066799" cy="755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9317" y="5105400"/>
            <a:ext cx="1066800" cy="1066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186" y="1394271"/>
            <a:ext cx="1723062" cy="574354"/>
          </a:xfrm>
          <a:prstGeom prst="rect">
            <a:avLst/>
          </a:prstGeom>
          <a:noFill/>
          <a:ln w="9525">
            <a:solidFill>
              <a:srgbClr val="4D4D4D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216152" y="6172200"/>
            <a:ext cx="7467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		</a:t>
            </a:r>
            <a:r>
              <a:rPr lang="en-US" sz="2400" b="1" dirty="0" smtClean="0"/>
              <a:t>Email us!  </a:t>
            </a:r>
            <a:r>
              <a:rPr lang="en-US" sz="2400" dirty="0" smtClean="0">
                <a:hlinkClick r:id="rId9"/>
              </a:rPr>
              <a:t>info@ncats.nih.gov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5425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NCATS Strip.bmp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7200" y="1371601"/>
            <a:ext cx="8229600" cy="18002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NCATS Mission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To </a:t>
            </a:r>
            <a:r>
              <a:rPr lang="en-US" dirty="0"/>
              <a:t>catalyze the generation of innovative methods and technologies that will enhance the development, </a:t>
            </a:r>
            <a:r>
              <a:rPr lang="en-US" dirty="0" smtClean="0"/>
              <a:t>testing </a:t>
            </a:r>
            <a:r>
              <a:rPr lang="en-US" dirty="0"/>
              <a:t>and implementation of diagnostics and therapeutics across a wide range of human diseases and conditions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5651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NCATS Strip.bmp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7200" y="1371601"/>
            <a:ext cx="8229600" cy="18002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i="1" dirty="0" smtClean="0">
                <a:solidFill>
                  <a:srgbClr val="FF0000"/>
                </a:solidFill>
              </a:rPr>
              <a:t>NCATS Mission: an informal but important modification</a:t>
            </a:r>
            <a:endParaRPr lang="en-US" i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i="1" dirty="0" smtClean="0"/>
              <a:t>To </a:t>
            </a:r>
            <a:r>
              <a:rPr lang="en-US" i="1" dirty="0"/>
              <a:t>catalyze the generation of innovative methods and technologies that will enhance the development, </a:t>
            </a:r>
            <a:r>
              <a:rPr lang="en-US" i="1" dirty="0" smtClean="0"/>
              <a:t>testing </a:t>
            </a:r>
            <a:r>
              <a:rPr lang="en-US" i="1" dirty="0"/>
              <a:t>and </a:t>
            </a:r>
            <a:r>
              <a:rPr lang="en-US" i="1" dirty="0" smtClean="0"/>
              <a:t>implementation of </a:t>
            </a:r>
            <a:r>
              <a:rPr lang="en-US" i="1" dirty="0" smtClean="0">
                <a:solidFill>
                  <a:srgbClr val="FF0000"/>
                </a:solidFill>
              </a:rPr>
              <a:t>interventions that tangibly improve human health</a:t>
            </a:r>
            <a:r>
              <a:rPr lang="en-US" i="1" dirty="0" smtClean="0">
                <a:solidFill>
                  <a:schemeClr val="tx2"/>
                </a:solidFill>
              </a:rPr>
              <a:t> </a:t>
            </a:r>
            <a:r>
              <a:rPr lang="en-US" i="1" dirty="0" smtClean="0"/>
              <a:t>across </a:t>
            </a:r>
            <a:r>
              <a:rPr lang="en-US" i="1" dirty="0"/>
              <a:t>a wide range of human diseases and conditions</a:t>
            </a:r>
            <a:r>
              <a:rPr lang="en-US" i="1" dirty="0" smtClean="0"/>
              <a:t>.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876114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Standard Model</a:t>
            </a:r>
            <a:endParaRPr lang="en-US" dirty="0"/>
          </a:p>
        </p:txBody>
      </p:sp>
      <p:sp>
        <p:nvSpPr>
          <p:cNvPr id="4" name="Right Arrow 3"/>
          <p:cNvSpPr/>
          <p:nvPr/>
        </p:nvSpPr>
        <p:spPr>
          <a:xfrm>
            <a:off x="457200" y="3160931"/>
            <a:ext cx="7162800" cy="762000"/>
          </a:xfrm>
          <a:prstGeom prst="rightArrow">
            <a:avLst/>
          </a:prstGeom>
          <a:gradFill flip="none" rotWithShape="1">
            <a:gsLst>
              <a:gs pos="0">
                <a:srgbClr val="FF3399"/>
              </a:gs>
              <a:gs pos="25000">
                <a:srgbClr val="FF6633"/>
              </a:gs>
              <a:gs pos="50000">
                <a:srgbClr val="FFFF00"/>
              </a:gs>
              <a:gs pos="75000">
                <a:srgbClr val="01A78F"/>
              </a:gs>
              <a:gs pos="100000">
                <a:srgbClr val="3366FF"/>
              </a:gs>
            </a:gsLst>
            <a:lin ang="0" scaled="1"/>
            <a:tileRect/>
          </a:gra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910314" y="2246531"/>
            <a:ext cx="2046522" cy="646331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 eaLnBrk="0" hangingPunct="0"/>
            <a:r>
              <a:rPr lang="en-US" b="1" dirty="0">
                <a:solidFill>
                  <a:srgbClr val="106379"/>
                </a:solidFill>
                <a:latin typeface="Trebuchet MS" pitchFamily="34" charset="0"/>
              </a:rPr>
              <a:t>Basic Laboratory </a:t>
            </a:r>
          </a:p>
          <a:p>
            <a:pPr algn="ctr" eaLnBrk="0" hangingPunct="0"/>
            <a:r>
              <a:rPr lang="en-US" b="1" dirty="0">
                <a:solidFill>
                  <a:srgbClr val="106379"/>
                </a:solidFill>
                <a:latin typeface="Trebuchet MS" pitchFamily="34" charset="0"/>
              </a:rPr>
              <a:t>Research</a:t>
            </a:r>
          </a:p>
        </p:txBody>
      </p:sp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4557457" y="2246531"/>
            <a:ext cx="1168910" cy="646331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 eaLnBrk="0" hangingPunct="0"/>
            <a:r>
              <a:rPr lang="en-US" b="1" dirty="0">
                <a:solidFill>
                  <a:srgbClr val="106379"/>
                </a:solidFill>
                <a:latin typeface="Trebuchet MS" pitchFamily="34" charset="0"/>
              </a:rPr>
              <a:t>Clinical </a:t>
            </a:r>
          </a:p>
          <a:p>
            <a:pPr algn="ctr" eaLnBrk="0" hangingPunct="0"/>
            <a:r>
              <a:rPr lang="en-US" b="1" dirty="0">
                <a:solidFill>
                  <a:srgbClr val="106379"/>
                </a:solidFill>
                <a:latin typeface="Trebuchet MS" pitchFamily="34" charset="0"/>
              </a:rPr>
              <a:t>Research</a:t>
            </a:r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2857890" y="4258577"/>
            <a:ext cx="1672316" cy="646331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 eaLnBrk="0" hangingPunct="0"/>
            <a:r>
              <a:rPr lang="en-US" b="1" dirty="0">
                <a:solidFill>
                  <a:srgbClr val="106379"/>
                </a:solidFill>
                <a:latin typeface="Trebuchet MS" pitchFamily="34" charset="0"/>
              </a:rPr>
              <a:t>Translational </a:t>
            </a:r>
          </a:p>
          <a:p>
            <a:pPr algn="ctr" eaLnBrk="0" hangingPunct="0"/>
            <a:r>
              <a:rPr lang="en-US" b="1" dirty="0">
                <a:solidFill>
                  <a:srgbClr val="106379"/>
                </a:solidFill>
                <a:latin typeface="Trebuchet MS" pitchFamily="34" charset="0"/>
              </a:rPr>
              <a:t>Research</a:t>
            </a:r>
          </a:p>
        </p:txBody>
      </p:sp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5562600" y="4258211"/>
            <a:ext cx="2151063" cy="646331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 eaLnBrk="0" hangingPunct="0"/>
            <a:r>
              <a:rPr lang="en-US" b="1" dirty="0">
                <a:solidFill>
                  <a:srgbClr val="106379"/>
                </a:solidFill>
                <a:latin typeface="Trebuchet MS" pitchFamily="34" charset="0"/>
              </a:rPr>
              <a:t>Population Research</a:t>
            </a:r>
          </a:p>
        </p:txBody>
      </p:sp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7627868" y="3075801"/>
            <a:ext cx="1287532" cy="923330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 eaLnBrk="0" hangingPunct="0"/>
            <a:r>
              <a:rPr lang="en-US" b="1" dirty="0">
                <a:solidFill>
                  <a:srgbClr val="106379"/>
                </a:solidFill>
                <a:latin typeface="Trebuchet MS" pitchFamily="34" charset="0"/>
              </a:rPr>
              <a:t>Improved </a:t>
            </a:r>
          </a:p>
          <a:p>
            <a:pPr algn="ctr" eaLnBrk="0" hangingPunct="0"/>
            <a:r>
              <a:rPr lang="en-US" b="1" dirty="0">
                <a:solidFill>
                  <a:srgbClr val="106379"/>
                </a:solidFill>
                <a:latin typeface="Trebuchet MS" pitchFamily="34" charset="0"/>
              </a:rPr>
              <a:t>Public</a:t>
            </a:r>
          </a:p>
          <a:p>
            <a:pPr algn="ctr" eaLnBrk="0" hangingPunct="0"/>
            <a:r>
              <a:rPr lang="en-US" b="1" dirty="0">
                <a:solidFill>
                  <a:srgbClr val="106379"/>
                </a:solidFill>
                <a:latin typeface="Trebuchet MS" pitchFamily="34" charset="0"/>
              </a:rPr>
              <a:t>Health</a:t>
            </a:r>
          </a:p>
        </p:txBody>
      </p:sp>
    </p:spTree>
    <p:extLst>
      <p:ext uri="{BB962C8B-B14F-4D97-AF65-F5344CB8AC3E}">
        <p14:creationId xmlns:p14="http://schemas.microsoft.com/office/powerpoint/2010/main" val="147291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Way It Should Work</a:t>
            </a:r>
            <a:endParaRPr lang="en-US" dirty="0"/>
          </a:p>
        </p:txBody>
      </p:sp>
      <p:sp>
        <p:nvSpPr>
          <p:cNvPr id="10" name="Oval 3"/>
          <p:cNvSpPr>
            <a:spLocks noChangeArrowheads="1"/>
          </p:cNvSpPr>
          <p:nvPr/>
        </p:nvSpPr>
        <p:spPr bwMode="auto">
          <a:xfrm>
            <a:off x="2760943" y="1765175"/>
            <a:ext cx="3521075" cy="3520440"/>
          </a:xfrm>
          <a:prstGeom prst="ellipse">
            <a:avLst/>
          </a:prstGeom>
          <a:gradFill rotWithShape="0">
            <a:gsLst>
              <a:gs pos="0">
                <a:srgbClr val="FF3399"/>
              </a:gs>
              <a:gs pos="25000">
                <a:srgbClr val="FF6633"/>
              </a:gs>
              <a:gs pos="50000">
                <a:srgbClr val="FFFF00"/>
              </a:gs>
              <a:gs pos="75000">
                <a:srgbClr val="01A78F"/>
              </a:gs>
              <a:gs pos="100000">
                <a:srgbClr val="3366FF"/>
              </a:gs>
            </a:gsLst>
            <a:lin ang="0" scaled="1"/>
          </a:gradFill>
          <a:ln w="63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1" name="Text Box 3"/>
          <p:cNvSpPr txBox="1">
            <a:spLocks noChangeArrowheads="1"/>
          </p:cNvSpPr>
          <p:nvPr/>
        </p:nvSpPr>
        <p:spPr bwMode="auto">
          <a:xfrm>
            <a:off x="738664" y="2177022"/>
            <a:ext cx="2046522" cy="646331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 eaLnBrk="0" hangingPunct="0"/>
            <a:r>
              <a:rPr lang="en-US" b="1" dirty="0">
                <a:solidFill>
                  <a:srgbClr val="106379"/>
                </a:solidFill>
                <a:latin typeface="Trebuchet MS" pitchFamily="34" charset="0"/>
              </a:rPr>
              <a:t>Basic Laboratory </a:t>
            </a:r>
          </a:p>
          <a:p>
            <a:pPr algn="ctr" eaLnBrk="0" hangingPunct="0"/>
            <a:r>
              <a:rPr lang="en-US" b="1" dirty="0">
                <a:solidFill>
                  <a:srgbClr val="106379"/>
                </a:solidFill>
                <a:latin typeface="Trebuchet MS" pitchFamily="34" charset="0"/>
              </a:rPr>
              <a:t>Research</a:t>
            </a:r>
          </a:p>
        </p:txBody>
      </p:sp>
      <p:sp>
        <p:nvSpPr>
          <p:cNvPr id="12" name="Text Box 6"/>
          <p:cNvSpPr txBox="1">
            <a:spLocks noChangeArrowheads="1"/>
          </p:cNvSpPr>
          <p:nvPr/>
        </p:nvSpPr>
        <p:spPr bwMode="auto">
          <a:xfrm>
            <a:off x="6091518" y="2173607"/>
            <a:ext cx="2108269" cy="646331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 eaLnBrk="0" hangingPunct="0"/>
            <a:r>
              <a:rPr lang="en-US" b="1" dirty="0">
                <a:solidFill>
                  <a:srgbClr val="106379"/>
                </a:solidFill>
                <a:latin typeface="Trebuchet MS" pitchFamily="34" charset="0"/>
              </a:rPr>
              <a:t>Patient-oriented </a:t>
            </a:r>
          </a:p>
          <a:p>
            <a:pPr algn="ctr" eaLnBrk="0" hangingPunct="0"/>
            <a:r>
              <a:rPr lang="en-US" b="1" dirty="0">
                <a:solidFill>
                  <a:srgbClr val="106379"/>
                </a:solidFill>
                <a:latin typeface="Trebuchet MS" pitchFamily="34" charset="0"/>
              </a:rPr>
              <a:t>Clinical Research</a:t>
            </a:r>
          </a:p>
        </p:txBody>
      </p:sp>
      <p:sp>
        <p:nvSpPr>
          <p:cNvPr id="13" name="Text Box 7"/>
          <p:cNvSpPr txBox="1">
            <a:spLocks noChangeArrowheads="1"/>
          </p:cNvSpPr>
          <p:nvPr/>
        </p:nvSpPr>
        <p:spPr bwMode="auto">
          <a:xfrm>
            <a:off x="-4482" y="4736975"/>
            <a:ext cx="3565525" cy="646331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 eaLnBrk="0" hangingPunct="0"/>
            <a:r>
              <a:rPr lang="en-US" b="1" dirty="0">
                <a:solidFill>
                  <a:srgbClr val="106379"/>
                </a:solidFill>
                <a:latin typeface="Trebuchet MS" pitchFamily="34" charset="0"/>
              </a:rPr>
              <a:t>Population-based Clinical Research</a:t>
            </a:r>
          </a:p>
        </p:txBody>
      </p:sp>
      <p:sp>
        <p:nvSpPr>
          <p:cNvPr id="14" name="Text Box 8"/>
          <p:cNvSpPr txBox="1">
            <a:spLocks noChangeArrowheads="1"/>
          </p:cNvSpPr>
          <p:nvPr/>
        </p:nvSpPr>
        <p:spPr bwMode="auto">
          <a:xfrm>
            <a:off x="6342004" y="4733927"/>
            <a:ext cx="1672316" cy="369332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 eaLnBrk="0" hangingPunct="0"/>
            <a:r>
              <a:rPr lang="en-US" b="1" dirty="0">
                <a:solidFill>
                  <a:srgbClr val="106379"/>
                </a:solidFill>
                <a:latin typeface="Trebuchet MS" pitchFamily="34" charset="0"/>
              </a:rPr>
              <a:t>Clinical Trials</a:t>
            </a:r>
          </a:p>
        </p:txBody>
      </p:sp>
      <p:sp>
        <p:nvSpPr>
          <p:cNvPr id="15" name="Oval 4"/>
          <p:cNvSpPr>
            <a:spLocks noChangeArrowheads="1"/>
          </p:cNvSpPr>
          <p:nvPr/>
        </p:nvSpPr>
        <p:spPr bwMode="auto">
          <a:xfrm>
            <a:off x="3035580" y="2039495"/>
            <a:ext cx="2971800" cy="29718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en-US" dirty="0">
              <a:solidFill>
                <a:prstClr val="white"/>
              </a:solidFill>
              <a:latin typeface="Times" charset="0"/>
            </a:endParaRPr>
          </a:p>
        </p:txBody>
      </p:sp>
      <p:sp>
        <p:nvSpPr>
          <p:cNvPr id="16" name="TextBox 15"/>
          <p:cNvSpPr txBox="1">
            <a:spLocks noChangeArrowheads="1"/>
          </p:cNvSpPr>
          <p:nvPr/>
        </p:nvSpPr>
        <p:spPr bwMode="auto">
          <a:xfrm>
            <a:off x="3617399" y="3202229"/>
            <a:ext cx="1900237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b="1" dirty="0">
                <a:solidFill>
                  <a:srgbClr val="106379"/>
                </a:solidFill>
                <a:latin typeface="Trebuchet MS" pitchFamily="34" charset="0"/>
              </a:rPr>
              <a:t>Improved Public Health</a:t>
            </a:r>
            <a:endParaRPr lang="en-US" dirty="0">
              <a:solidFill>
                <a:srgbClr val="106379"/>
              </a:solidFill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4020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43200000">
                                      <p:cBhvr>
                                        <p:cTn id="6" dur="5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8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Rot by="-43200000">
                                      <p:cBhvr>
                                        <p:cTn id="10" dur="5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smtClean="0">
                <a:solidFill>
                  <a:srgbClr val="642F6C"/>
                </a:solidFill>
              </a:rPr>
              <a:t>Translation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i="1" dirty="0" smtClean="0"/>
              <a:t>Translation</a:t>
            </a:r>
            <a:r>
              <a:rPr lang="en-US" dirty="0" smtClean="0"/>
              <a:t> is the </a:t>
            </a:r>
            <a:r>
              <a:rPr lang="en-US" dirty="0"/>
              <a:t>process of turning observations in the laboratory and clinic into </a:t>
            </a:r>
            <a:r>
              <a:rPr lang="en-US" dirty="0" smtClean="0"/>
              <a:t>interventions </a:t>
            </a:r>
            <a:r>
              <a:rPr lang="en-US" dirty="0"/>
              <a:t>that improve the health of individuals and the public - from diagnostics and therapeutics to medical procedures and behavioral changes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1380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smtClean="0">
                <a:solidFill>
                  <a:srgbClr val="642F6C"/>
                </a:solidFill>
              </a:rPr>
              <a:t>Translational Science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57200" y="1371600"/>
            <a:ext cx="8229600" cy="4572000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2800" i="1" dirty="0" smtClean="0"/>
              <a:t>Translational Science</a:t>
            </a:r>
            <a:r>
              <a:rPr lang="en-US" sz="2800" dirty="0" smtClean="0"/>
              <a:t> is the field of investigation focused on understanding the scientific and operational principles underlying each step of the translational process  </a:t>
            </a:r>
          </a:p>
          <a:p>
            <a:pPr marL="0" indent="0" algn="ctr">
              <a:lnSpc>
                <a:spcPct val="150000"/>
              </a:lnSpc>
              <a:spcBef>
                <a:spcPts val="3000"/>
              </a:spcBef>
              <a:buNone/>
            </a:pPr>
            <a:r>
              <a:rPr lang="en-US" sz="2800" dirty="0" smtClean="0"/>
              <a:t>NCATS studies translation as a                 </a:t>
            </a:r>
            <a:r>
              <a:rPr lang="en-US" sz="2800" dirty="0" smtClean="0">
                <a:solidFill>
                  <a:srgbClr val="3E0050"/>
                </a:solidFill>
              </a:rPr>
              <a:t>scientific and organizational problem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6681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1143000"/>
          </a:xfrm>
        </p:spPr>
        <p:txBody>
          <a:bodyPr>
            <a:noAutofit/>
          </a:bodyPr>
          <a:lstStyle/>
          <a:p>
            <a:r>
              <a:rPr lang="en-US" sz="4000" dirty="0" smtClean="0"/>
              <a:t>SO…what are some systemic issues on NCATS “to-do” list?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57200" y="1963948"/>
            <a:ext cx="8382000" cy="3120854"/>
          </a:xfrm>
        </p:spPr>
        <p:txBody>
          <a:bodyPr wrap="square">
            <a:spAutoFit/>
          </a:bodyPr>
          <a:lstStyle/>
          <a:p>
            <a:r>
              <a:rPr lang="en-US" sz="3600" dirty="0" smtClean="0"/>
              <a:t>Translational Workforce</a:t>
            </a:r>
          </a:p>
          <a:p>
            <a:r>
              <a:rPr lang="en-US" sz="3600" dirty="0" smtClean="0"/>
              <a:t>Processes and Methods </a:t>
            </a:r>
          </a:p>
          <a:p>
            <a:r>
              <a:rPr lang="en-US" sz="3600" dirty="0"/>
              <a:t>Data – Methods - Evidence Availability</a:t>
            </a:r>
          </a:p>
          <a:p>
            <a:r>
              <a:rPr lang="en-US" sz="3600" dirty="0" smtClean="0"/>
              <a:t>Partnership and Collaboration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0127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A07EE5CF6600F4BB9F04F21810DE57D" ma:contentTypeVersion="1" ma:contentTypeDescription="Create a new document." ma:contentTypeScope="" ma:versionID="8b44401cd66fca0eb93fd6973be4d568">
  <xsd:schema xmlns:xsd="http://www.w3.org/2001/XMLSchema" xmlns:xs="http://www.w3.org/2001/XMLSchema" xmlns:p="http://schemas.microsoft.com/office/2006/metadata/properties" xmlns:ns1="http://schemas.microsoft.com/sharepoint/v3" targetNamespace="http://schemas.microsoft.com/office/2006/metadata/properties" ma:root="true" ma:fieldsID="a447206dab0015f8b9f8924535193e8c" ns1:_="">
    <xsd:import namespace="http://schemas.microsoft.com/sharepoint/v3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Scheduling Start Date" ma:description="" ma:hidden="true" ma:internalName="PublishingStartDate">
      <xsd:simpleType>
        <xsd:restriction base="dms:Unknown"/>
      </xsd:simpleType>
    </xsd:element>
    <xsd:element name="PublishingExpirationDate" ma:index="9" nillable="true" ma:displayName="Scheduling End Date" ma:description="" ma:hidden="true" ma:internalName="PublishingExpirationDat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FB4625C-8611-4A92-A0D1-AAD1D09461C9}">
  <ds:schemaRefs>
    <ds:schemaRef ds:uri="http://purl.org/dc/dcmitype/"/>
    <ds:schemaRef ds:uri="http://schemas.microsoft.com/office/2006/metadata/properties"/>
    <ds:schemaRef ds:uri="http://purl.org/dc/terms/"/>
    <ds:schemaRef ds:uri="http://purl.org/dc/elements/1.1/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schemas.microsoft.com/sharepoint/v3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598C30D2-C26D-4768-8755-718EC5859B2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3E63FF7-A30C-48FE-B54A-000B2A82C1D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1181</TotalTime>
  <Words>796</Words>
  <Application>Microsoft Office PowerPoint</Application>
  <PresentationFormat>On-screen Show (4:3)</PresentationFormat>
  <Paragraphs>190</Paragraphs>
  <Slides>29</Slides>
  <Notes>9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0" baseType="lpstr">
      <vt:lpstr>Office Theme</vt:lpstr>
      <vt:lpstr>Translation of Discoveries to Impact on Health</vt:lpstr>
      <vt:lpstr>The Best of Times, the Worst of Times</vt:lpstr>
      <vt:lpstr>NCATS Mission</vt:lpstr>
      <vt:lpstr>NCATS Mission: an informal but important modification</vt:lpstr>
      <vt:lpstr>Standard Model</vt:lpstr>
      <vt:lpstr>The Way It Should Work</vt:lpstr>
      <vt:lpstr>What is Translation?</vt:lpstr>
      <vt:lpstr>What is Translational Science?</vt:lpstr>
      <vt:lpstr>SO…what are some systemic issues on NCATS “to-do” list?</vt:lpstr>
      <vt:lpstr>Translation is a team sport</vt:lpstr>
      <vt:lpstr>Career Path for Collaborative Researcher</vt:lpstr>
      <vt:lpstr>Diversity</vt:lpstr>
      <vt:lpstr>Recognition and Accountability</vt:lpstr>
      <vt:lpstr>Processes and Methods</vt:lpstr>
      <vt:lpstr>Single IRB for Multi-site Studies </vt:lpstr>
      <vt:lpstr>Recruitment for Clinical Studies</vt:lpstr>
      <vt:lpstr>Low Enrolling Clinical Studies</vt:lpstr>
      <vt:lpstr>Data-Methods-Evidence Availability</vt:lpstr>
      <vt:lpstr>Clinical Trials Results not Available</vt:lpstr>
      <vt:lpstr>Timely Reporting of Results</vt:lpstr>
      <vt:lpstr>Selective Contradictory Incomplete Reporting</vt:lpstr>
      <vt:lpstr>Collaboration and Partnership</vt:lpstr>
      <vt:lpstr>Catalyzing Collaborations Within NIH</vt:lpstr>
      <vt:lpstr>Catalyzing Collaborations Outside NIH</vt:lpstr>
      <vt:lpstr>NCATS Case Study NCATS and NEI Partner with Organovo </vt:lpstr>
      <vt:lpstr>Developing new medicines for blood cancers: The Learning Collaborative</vt:lpstr>
      <vt:lpstr>Patient Engagement </vt:lpstr>
      <vt:lpstr>Take-home messages</vt:lpstr>
      <vt:lpstr>Learn More About NCATS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ekrebbs</dc:creator>
  <cp:lastModifiedBy>Collier, Elaine (NIH/NCATS) [E]</cp:lastModifiedBy>
  <cp:revision>72</cp:revision>
  <dcterms:created xsi:type="dcterms:W3CDTF">2013-01-16T19:22:01Z</dcterms:created>
  <dcterms:modified xsi:type="dcterms:W3CDTF">2014-08-07T15:23:29Z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0x0101003A07EE5CF6600F4BB9F04F21810DE57D</vt:lpwstr>
  </property>
</Properties>
</file>